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75"/>
  </p:notesMasterIdLst>
  <p:handoutMasterIdLst>
    <p:handoutMasterId r:id="rId76"/>
  </p:handoutMasterIdLst>
  <p:sldIdLst>
    <p:sldId id="399" r:id="rId5"/>
    <p:sldId id="1540" r:id="rId6"/>
    <p:sldId id="1547" r:id="rId7"/>
    <p:sldId id="1550" r:id="rId8"/>
    <p:sldId id="1511" r:id="rId9"/>
    <p:sldId id="1551" r:id="rId10"/>
    <p:sldId id="377" r:id="rId11"/>
    <p:sldId id="662" r:id="rId12"/>
    <p:sldId id="771" r:id="rId13"/>
    <p:sldId id="1498" r:id="rId14"/>
    <p:sldId id="1566" r:id="rId15"/>
    <p:sldId id="1365" r:id="rId16"/>
    <p:sldId id="1367" r:id="rId17"/>
    <p:sldId id="1495" r:id="rId18"/>
    <p:sldId id="1371" r:id="rId19"/>
    <p:sldId id="1567" r:id="rId20"/>
    <p:sldId id="1017" r:id="rId21"/>
    <p:sldId id="1073" r:id="rId22"/>
    <p:sldId id="1570" r:id="rId23"/>
    <p:sldId id="1573" r:id="rId24"/>
    <p:sldId id="1569" r:id="rId25"/>
    <p:sldId id="1091" r:id="rId26"/>
    <p:sldId id="1546" r:id="rId27"/>
    <p:sldId id="1138" r:id="rId28"/>
    <p:sldId id="1571" r:id="rId29"/>
    <p:sldId id="1572" r:id="rId30"/>
    <p:sldId id="1568" r:id="rId31"/>
    <p:sldId id="258" r:id="rId32"/>
    <p:sldId id="1582" r:id="rId33"/>
    <p:sldId id="1577" r:id="rId34"/>
    <p:sldId id="1578" r:id="rId35"/>
    <p:sldId id="1575" r:id="rId36"/>
    <p:sldId id="1581" r:id="rId37"/>
    <p:sldId id="1442" r:id="rId38"/>
    <p:sldId id="1580" r:id="rId39"/>
    <p:sldId id="1574" r:id="rId40"/>
    <p:sldId id="1620" r:id="rId41"/>
    <p:sldId id="1583" r:id="rId42"/>
    <p:sldId id="1378" r:id="rId43"/>
    <p:sldId id="1653" r:id="rId44"/>
    <p:sldId id="1654" r:id="rId45"/>
    <p:sldId id="1587" r:id="rId46"/>
    <p:sldId id="1585" r:id="rId47"/>
    <p:sldId id="1460" r:id="rId48"/>
    <p:sldId id="1663" r:id="rId49"/>
    <p:sldId id="1588" r:id="rId50"/>
    <p:sldId id="1360" r:id="rId51"/>
    <p:sldId id="1617" r:id="rId52"/>
    <p:sldId id="1616" r:id="rId53"/>
    <p:sldId id="1615" r:id="rId54"/>
    <p:sldId id="1618" r:id="rId55"/>
    <p:sldId id="1619" r:id="rId56"/>
    <p:sldId id="1621" r:id="rId57"/>
    <p:sldId id="1622" r:id="rId58"/>
    <p:sldId id="1655" r:id="rId59"/>
    <p:sldId id="1542" r:id="rId60"/>
    <p:sldId id="1543" r:id="rId61"/>
    <p:sldId id="1544" r:id="rId62"/>
    <p:sldId id="1656" r:id="rId63"/>
    <p:sldId id="1155" r:id="rId64"/>
    <p:sldId id="1156" r:id="rId65"/>
    <p:sldId id="1158" r:id="rId66"/>
    <p:sldId id="1178" r:id="rId67"/>
    <p:sldId id="1153" r:id="rId68"/>
    <p:sldId id="1353" r:id="rId69"/>
    <p:sldId id="1659" r:id="rId70"/>
    <p:sldId id="1660" r:id="rId71"/>
    <p:sldId id="1661" r:id="rId72"/>
    <p:sldId id="1662" r:id="rId73"/>
    <p:sldId id="1204" r:id="rId7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2" userDrawn="1">
          <p15:clr>
            <a:srgbClr val="A4A3A4"/>
          </p15:clr>
        </p15:guide>
        <p15:guide id="7" pos="234" userDrawn="1">
          <p15:clr>
            <a:srgbClr val="A4A3A4"/>
          </p15:clr>
        </p15:guide>
        <p15:guide id="8" pos="7446" userDrawn="1">
          <p15:clr>
            <a:srgbClr val="A4A3A4"/>
          </p15:clr>
        </p15:guide>
        <p15:guide id="20" orient="horz" pos="3997" userDrawn="1">
          <p15:clr>
            <a:srgbClr val="A4A3A4"/>
          </p15:clr>
        </p15:guide>
        <p15:guide id="23" orient="horz" pos="1162" userDrawn="1">
          <p15:clr>
            <a:srgbClr val="A4A3A4"/>
          </p15:clr>
        </p15:guide>
        <p15:guide id="25" orient="horz" pos="1003" userDrawn="1">
          <p15:clr>
            <a:srgbClr val="A4A3A4"/>
          </p15:clr>
        </p15:guide>
        <p15:guide id="26" orient="horz" pos="3770" userDrawn="1">
          <p15:clr>
            <a:srgbClr val="A4A3A4"/>
          </p15:clr>
        </p15:guide>
        <p15:guide id="27" pos="3840" userDrawn="1">
          <p15:clr>
            <a:srgbClr val="A4A3A4"/>
          </p15:clr>
        </p15:guide>
        <p15:guide id="28" pos="3900" userDrawn="1">
          <p15:clr>
            <a:srgbClr val="A4A3A4"/>
          </p15:clr>
        </p15:guide>
        <p15:guide id="29" pos="37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72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62" autoAdjust="0"/>
    <p:restoredTop sz="94704"/>
  </p:normalViewPr>
  <p:slideViewPr>
    <p:cSldViewPr snapToGrid="0" showGuides="1">
      <p:cViewPr varScale="1">
        <p:scale>
          <a:sx n="110" d="100"/>
          <a:sy n="110" d="100"/>
        </p:scale>
        <p:origin x="192" y="568"/>
      </p:cViewPr>
      <p:guideLst>
        <p:guide orient="horz" pos="232"/>
        <p:guide pos="234"/>
        <p:guide pos="7446"/>
        <p:guide orient="horz" pos="3997"/>
        <p:guide orient="horz" pos="1162"/>
        <p:guide orient="horz" pos="1003"/>
        <p:guide orient="horz" pos="3770"/>
        <p:guide pos="3840"/>
        <p:guide pos="3900"/>
        <p:guide pos="37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40" d="100"/>
          <a:sy n="140" d="100"/>
        </p:scale>
        <p:origin x="-556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921BC5-D931-4063-91DF-9D66CFD7BAE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1558D9-BFA6-47EF-8E30-40EDFB61493E}">
      <dgm:prSet/>
      <dgm:spPr/>
      <dgm:t>
        <a:bodyPr/>
        <a:lstStyle/>
        <a:p>
          <a:r>
            <a:rPr lang="de-CH" b="0" i="0" dirty="0">
              <a:latin typeface="+mn-lt"/>
              <a:ea typeface="Roboto Thin" panose="02000000000000000000" pitchFamily="2" charset="0"/>
            </a:rPr>
            <a:t>Sicherheit und Routine</a:t>
          </a:r>
          <a:endParaRPr lang="en-US" b="0" i="0" dirty="0">
            <a:latin typeface="+mn-lt"/>
            <a:ea typeface="Roboto Thin" panose="02000000000000000000" pitchFamily="2" charset="0"/>
          </a:endParaRPr>
        </a:p>
      </dgm:t>
    </dgm:pt>
    <dgm:pt modelId="{5CD5DD3D-2D84-453D-B71F-4F5CA4935E29}" type="parTrans" cxnId="{70C01FFD-EAA8-4F7A-B80B-E7BDA91D3169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B4F99BEF-3BD6-4D4C-B9DE-FC0FED0419C2}" type="sibTrans" cxnId="{70C01FFD-EAA8-4F7A-B80B-E7BDA91D3169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5C2DAD02-D3D1-415B-A237-A9961F6FC1CC}">
      <dgm:prSet/>
      <dgm:spPr/>
      <dgm:t>
        <a:bodyPr/>
        <a:lstStyle/>
        <a:p>
          <a:r>
            <a:rPr lang="de-CH" b="0" i="0" dirty="0">
              <a:latin typeface="+mn-lt"/>
              <a:ea typeface="Roboto Thin" panose="02000000000000000000" pitchFamily="2" charset="0"/>
            </a:rPr>
            <a:t>Freiheit und Flexibilität</a:t>
          </a:r>
          <a:endParaRPr lang="en-US" b="0" i="0" dirty="0">
            <a:latin typeface="+mn-lt"/>
            <a:ea typeface="Roboto Thin" panose="02000000000000000000" pitchFamily="2" charset="0"/>
          </a:endParaRPr>
        </a:p>
      </dgm:t>
    </dgm:pt>
    <dgm:pt modelId="{44D82A0F-12C0-4B3C-BB9D-BEBCD859CA1E}" type="parTrans" cxnId="{C2384D77-E73E-4308-AB6D-22CA0FA25EAB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536EE366-7FA0-425B-93CF-CF1E78A70AF2}" type="sibTrans" cxnId="{C2384D77-E73E-4308-AB6D-22CA0FA25EAB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DA6D1C23-322A-41E8-AE8A-AC4293373EB2}">
      <dgm:prSet/>
      <dgm:spPr/>
      <dgm:t>
        <a:bodyPr/>
        <a:lstStyle/>
        <a:p>
          <a:r>
            <a:rPr lang="de-CH" b="0" i="0" dirty="0">
              <a:latin typeface="+mn-lt"/>
              <a:ea typeface="Roboto Thin" panose="02000000000000000000" pitchFamily="2" charset="0"/>
            </a:rPr>
            <a:t>Hohes Gehalt</a:t>
          </a:r>
          <a:endParaRPr lang="en-US" b="0" i="0" dirty="0">
            <a:latin typeface="+mn-lt"/>
            <a:ea typeface="Roboto Thin" panose="02000000000000000000" pitchFamily="2" charset="0"/>
          </a:endParaRPr>
        </a:p>
      </dgm:t>
    </dgm:pt>
    <dgm:pt modelId="{1A2D68EF-ADF4-4164-BA4A-DDB3AEBB8D47}" type="parTrans" cxnId="{86F72156-C26A-489A-829D-520CCC856193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E6613960-66FA-4594-B586-188139C7FC99}" type="sibTrans" cxnId="{86F72156-C26A-489A-829D-520CCC856193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C1D8D2E5-3C39-47F7-9F8C-E5BE39D8C408}">
      <dgm:prSet/>
      <dgm:spPr/>
      <dgm:t>
        <a:bodyPr/>
        <a:lstStyle/>
        <a:p>
          <a:r>
            <a:rPr lang="de-CH" b="0" i="0" dirty="0">
              <a:latin typeface="+mn-lt"/>
              <a:ea typeface="Roboto Thin" panose="02000000000000000000" pitchFamily="2" charset="0"/>
            </a:rPr>
            <a:t>Internationales Umfeld</a:t>
          </a:r>
          <a:endParaRPr lang="en-US" b="0" i="0" dirty="0">
            <a:latin typeface="+mn-lt"/>
            <a:ea typeface="Roboto Thin" panose="02000000000000000000" pitchFamily="2" charset="0"/>
          </a:endParaRPr>
        </a:p>
      </dgm:t>
    </dgm:pt>
    <dgm:pt modelId="{0B53DB7E-1B89-404E-A9CA-AFA2C6E45F84}" type="parTrans" cxnId="{19164C2B-7C44-42D5-8A92-88737477AB20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876CB126-D1CB-4E0B-8627-BD809EF5728B}" type="sibTrans" cxnId="{19164C2B-7C44-42D5-8A92-88737477AB20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E30CE8B9-83B2-4ECC-9A0E-93AC0E948B65}">
      <dgm:prSet/>
      <dgm:spPr/>
      <dgm:t>
        <a:bodyPr/>
        <a:lstStyle/>
        <a:p>
          <a:r>
            <a:rPr lang="de-CH" b="0" i="0" dirty="0">
              <a:latin typeface="+mn-lt"/>
              <a:ea typeface="Roboto Thin" panose="02000000000000000000" pitchFamily="2" charset="0"/>
            </a:rPr>
            <a:t>Kreatives Umfeld</a:t>
          </a:r>
          <a:endParaRPr lang="en-US" b="0" i="0" dirty="0">
            <a:latin typeface="+mn-lt"/>
            <a:ea typeface="Roboto Thin" panose="02000000000000000000" pitchFamily="2" charset="0"/>
          </a:endParaRPr>
        </a:p>
      </dgm:t>
    </dgm:pt>
    <dgm:pt modelId="{7765C946-A548-496E-875F-366C8EFDE059}" type="parTrans" cxnId="{044C4863-1165-49FE-9C8D-502A0B72EC53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D284D309-4B01-4933-80B5-D8507DBBEA3A}" type="sibTrans" cxnId="{044C4863-1165-49FE-9C8D-502A0B72EC53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01696657-4A33-4B6A-8511-6B89D5DDB9B8}">
      <dgm:prSet/>
      <dgm:spPr/>
      <dgm:t>
        <a:bodyPr/>
        <a:lstStyle/>
        <a:p>
          <a:r>
            <a:rPr lang="de-CH" b="0" i="0" dirty="0">
              <a:latin typeface="+mn-lt"/>
              <a:ea typeface="Roboto Thin" panose="02000000000000000000" pitchFamily="2" charset="0"/>
            </a:rPr>
            <a:t>Schnelllebiges</a:t>
          </a:r>
          <a:r>
            <a:rPr lang="de-CH" dirty="0">
              <a:latin typeface="+mn-lt"/>
            </a:rPr>
            <a:t> </a:t>
          </a:r>
          <a:r>
            <a:rPr lang="de-CH" b="0" i="0" dirty="0">
              <a:latin typeface="+mn-lt"/>
              <a:ea typeface="Roboto Thin" panose="02000000000000000000" pitchFamily="2" charset="0"/>
            </a:rPr>
            <a:t>Umfeld</a:t>
          </a:r>
          <a:endParaRPr lang="en-US" b="0" i="0" dirty="0">
            <a:latin typeface="+mn-lt"/>
            <a:ea typeface="Roboto Thin" panose="02000000000000000000" pitchFamily="2" charset="0"/>
          </a:endParaRPr>
        </a:p>
      </dgm:t>
    </dgm:pt>
    <dgm:pt modelId="{C1219B4C-C68F-4718-A7E2-FD5687A8909C}" type="parTrans" cxnId="{3042A656-6504-4159-A9BF-2B206219A343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5F4825C1-E39A-40F0-9B0F-4A1C8C1C1748}" type="sibTrans" cxnId="{3042A656-6504-4159-A9BF-2B206219A343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9BBC0773-4E9D-45E0-8846-76F0EC3F57AA}">
      <dgm:prSet custT="1"/>
      <dgm:spPr/>
      <dgm:t>
        <a:bodyPr/>
        <a:lstStyle/>
        <a:p>
          <a:r>
            <a:rPr lang="de-CH" sz="2000" b="1" i="0" dirty="0">
              <a:latin typeface="+mn-lt"/>
              <a:ea typeface="Roboto Thin" panose="02000000000000000000" pitchFamily="2" charset="0"/>
            </a:rPr>
            <a:t>Sinnhaftigkeit</a:t>
          </a:r>
          <a:endParaRPr lang="en-US" sz="2000" b="1" i="0" dirty="0">
            <a:latin typeface="+mn-lt"/>
            <a:ea typeface="Roboto Thin" panose="02000000000000000000" pitchFamily="2" charset="0"/>
          </a:endParaRPr>
        </a:p>
      </dgm:t>
    </dgm:pt>
    <dgm:pt modelId="{B8B5A12A-01A4-4414-AF64-F1D6C632F1FA}" type="parTrans" cxnId="{9018968D-FDDC-46E6-884F-17F5D8013BB3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7659B788-BCC5-4005-91AA-E3ACF7585325}" type="sibTrans" cxnId="{9018968D-FDDC-46E6-884F-17F5D8013BB3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446317CF-4B91-1243-8C9C-1BA14E49AB9D}">
      <dgm:prSet/>
      <dgm:spPr/>
      <dgm:t>
        <a:bodyPr/>
        <a:lstStyle/>
        <a:p>
          <a:r>
            <a:rPr lang="de-DE" b="0" i="0" dirty="0">
              <a:latin typeface="+mn-lt"/>
              <a:ea typeface="Roboto Thin" panose="02000000000000000000" pitchFamily="2" charset="0"/>
            </a:rPr>
            <a:t>Spezialisierung</a:t>
          </a:r>
        </a:p>
      </dgm:t>
    </dgm:pt>
    <dgm:pt modelId="{EA8D46FF-6B1A-3642-916B-3B0D8B70F334}" type="parTrans" cxnId="{E21D23A7-C54D-824C-9C4B-16801834BFDE}">
      <dgm:prSet/>
      <dgm:spPr/>
      <dgm:t>
        <a:bodyPr/>
        <a:lstStyle/>
        <a:p>
          <a:endParaRPr lang="de-DE">
            <a:latin typeface="+mn-lt"/>
          </a:endParaRPr>
        </a:p>
      </dgm:t>
    </dgm:pt>
    <dgm:pt modelId="{2EB6B7CB-FBB1-BA4E-A552-9383390FEB80}" type="sibTrans" cxnId="{E21D23A7-C54D-824C-9C4B-16801834BFDE}">
      <dgm:prSet/>
      <dgm:spPr/>
      <dgm:t>
        <a:bodyPr/>
        <a:lstStyle/>
        <a:p>
          <a:endParaRPr lang="de-DE">
            <a:latin typeface="+mn-lt"/>
          </a:endParaRPr>
        </a:p>
      </dgm:t>
    </dgm:pt>
    <dgm:pt modelId="{BAEB553A-831F-6A42-9B76-9388477F10C3}">
      <dgm:prSet/>
      <dgm:spPr/>
      <dgm:t>
        <a:bodyPr/>
        <a:lstStyle/>
        <a:p>
          <a:r>
            <a:rPr lang="de-DE" b="0" i="0" dirty="0" err="1">
              <a:latin typeface="+mn-lt"/>
              <a:ea typeface="Roboto Thin" panose="02000000000000000000" pitchFamily="2" charset="0"/>
            </a:rPr>
            <a:t>Generalistentum</a:t>
          </a:r>
          <a:endParaRPr lang="de-DE" b="0" i="0" dirty="0">
            <a:latin typeface="+mn-lt"/>
            <a:ea typeface="Roboto Thin" panose="02000000000000000000" pitchFamily="2" charset="0"/>
          </a:endParaRPr>
        </a:p>
      </dgm:t>
    </dgm:pt>
    <dgm:pt modelId="{DE2EF6F5-9511-514E-8C1D-D17A0F4DE240}" type="parTrans" cxnId="{7DDE0853-4EA9-3D4B-A05E-419A4F9FE630}">
      <dgm:prSet/>
      <dgm:spPr/>
      <dgm:t>
        <a:bodyPr/>
        <a:lstStyle/>
        <a:p>
          <a:endParaRPr lang="de-DE">
            <a:latin typeface="+mn-lt"/>
          </a:endParaRPr>
        </a:p>
      </dgm:t>
    </dgm:pt>
    <dgm:pt modelId="{CBA58E5E-B632-3F48-A8B8-C2895743EE49}" type="sibTrans" cxnId="{7DDE0853-4EA9-3D4B-A05E-419A4F9FE630}">
      <dgm:prSet/>
      <dgm:spPr/>
      <dgm:t>
        <a:bodyPr/>
        <a:lstStyle/>
        <a:p>
          <a:endParaRPr lang="de-DE">
            <a:latin typeface="+mn-lt"/>
          </a:endParaRPr>
        </a:p>
      </dgm:t>
    </dgm:pt>
    <dgm:pt modelId="{1A3C7D31-A9ED-454C-A909-A2E33073EFA4}">
      <dgm:prSet custT="1"/>
      <dgm:spPr/>
      <dgm:t>
        <a:bodyPr/>
        <a:lstStyle/>
        <a:p>
          <a:r>
            <a:rPr lang="de-DE" sz="17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Roboto Thin" panose="02000000000000000000" pitchFamily="2" charset="0"/>
              <a:cs typeface="+mn-cs"/>
            </a:rPr>
            <a:t>Karriereleiter</a:t>
          </a:r>
        </a:p>
      </dgm:t>
    </dgm:pt>
    <dgm:pt modelId="{2D57CD58-A863-4D45-A9FD-FD37F118B176}" type="parTrans" cxnId="{DC12AC95-167B-AC44-870C-2E1BC9467B97}">
      <dgm:prSet/>
      <dgm:spPr/>
      <dgm:t>
        <a:bodyPr/>
        <a:lstStyle/>
        <a:p>
          <a:endParaRPr lang="de-DE">
            <a:latin typeface="+mn-lt"/>
          </a:endParaRPr>
        </a:p>
      </dgm:t>
    </dgm:pt>
    <dgm:pt modelId="{7A534807-1728-044E-AEE2-EB1013B0AE32}" type="sibTrans" cxnId="{DC12AC95-167B-AC44-870C-2E1BC9467B97}">
      <dgm:prSet/>
      <dgm:spPr/>
      <dgm:t>
        <a:bodyPr/>
        <a:lstStyle/>
        <a:p>
          <a:endParaRPr lang="de-DE">
            <a:latin typeface="+mn-lt"/>
          </a:endParaRPr>
        </a:p>
      </dgm:t>
    </dgm:pt>
    <dgm:pt modelId="{C971F637-774A-AC42-B39B-BE89F70F8F5B}">
      <dgm:prSet custT="1"/>
      <dgm:spPr/>
      <dgm:t>
        <a:bodyPr/>
        <a:lstStyle/>
        <a:p>
          <a:r>
            <a:rPr lang="de-DE" sz="17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Roboto Thin" panose="02000000000000000000" pitchFamily="2" charset="0"/>
              <a:cs typeface="+mn-cs"/>
            </a:rPr>
            <a:t>Vereinbarkeit Beruf / Familie</a:t>
          </a:r>
        </a:p>
      </dgm:t>
    </dgm:pt>
    <dgm:pt modelId="{36A1197A-B3E7-0B45-A681-1711505F8047}" type="parTrans" cxnId="{BB0FFB07-4B19-C946-8CED-16CCD739175A}">
      <dgm:prSet/>
      <dgm:spPr/>
      <dgm:t>
        <a:bodyPr/>
        <a:lstStyle/>
        <a:p>
          <a:endParaRPr lang="de-DE">
            <a:latin typeface="+mn-lt"/>
          </a:endParaRPr>
        </a:p>
      </dgm:t>
    </dgm:pt>
    <dgm:pt modelId="{42BD1CBE-1250-4545-90AB-642D32121A44}" type="sibTrans" cxnId="{BB0FFB07-4B19-C946-8CED-16CCD739175A}">
      <dgm:prSet/>
      <dgm:spPr/>
      <dgm:t>
        <a:bodyPr/>
        <a:lstStyle/>
        <a:p>
          <a:endParaRPr lang="de-DE">
            <a:latin typeface="+mn-lt"/>
          </a:endParaRPr>
        </a:p>
      </dgm:t>
    </dgm:pt>
    <dgm:pt modelId="{74667E32-DE2A-214A-BBD6-3E4DDCFE0974}" type="pres">
      <dgm:prSet presAssocID="{A3921BC5-D931-4063-91DF-9D66CFD7BAEC}" presName="vert0" presStyleCnt="0">
        <dgm:presLayoutVars>
          <dgm:dir/>
          <dgm:animOne val="branch"/>
          <dgm:animLvl val="lvl"/>
        </dgm:presLayoutVars>
      </dgm:prSet>
      <dgm:spPr/>
    </dgm:pt>
    <dgm:pt modelId="{B0F1AD6B-7098-2B43-AD62-C229DCFEBF08}" type="pres">
      <dgm:prSet presAssocID="{121558D9-BFA6-47EF-8E30-40EDFB61493E}" presName="thickLine" presStyleLbl="alignNode1" presStyleIdx="0" presStyleCnt="11"/>
      <dgm:spPr/>
    </dgm:pt>
    <dgm:pt modelId="{67F87E88-EAF7-AB41-93F0-27905C150858}" type="pres">
      <dgm:prSet presAssocID="{121558D9-BFA6-47EF-8E30-40EDFB61493E}" presName="horz1" presStyleCnt="0"/>
      <dgm:spPr/>
    </dgm:pt>
    <dgm:pt modelId="{0DAC66CC-7A37-BD4E-80B3-68A7C317FB39}" type="pres">
      <dgm:prSet presAssocID="{121558D9-BFA6-47EF-8E30-40EDFB61493E}" presName="tx1" presStyleLbl="revTx" presStyleIdx="0" presStyleCnt="11"/>
      <dgm:spPr/>
    </dgm:pt>
    <dgm:pt modelId="{4ED12333-2C70-394B-9B93-1D5B4BDD3996}" type="pres">
      <dgm:prSet presAssocID="{121558D9-BFA6-47EF-8E30-40EDFB61493E}" presName="vert1" presStyleCnt="0"/>
      <dgm:spPr/>
    </dgm:pt>
    <dgm:pt modelId="{6AD7A132-FA6D-DA4F-B33D-2ED88C2D02A8}" type="pres">
      <dgm:prSet presAssocID="{5C2DAD02-D3D1-415B-A237-A9961F6FC1CC}" presName="thickLine" presStyleLbl="alignNode1" presStyleIdx="1" presStyleCnt="11"/>
      <dgm:spPr/>
    </dgm:pt>
    <dgm:pt modelId="{9A7B1ED7-AF22-A847-9460-E209F01F773A}" type="pres">
      <dgm:prSet presAssocID="{5C2DAD02-D3D1-415B-A237-A9961F6FC1CC}" presName="horz1" presStyleCnt="0"/>
      <dgm:spPr/>
    </dgm:pt>
    <dgm:pt modelId="{2FC12F74-BC16-6642-BDF9-2E07069B5F86}" type="pres">
      <dgm:prSet presAssocID="{5C2DAD02-D3D1-415B-A237-A9961F6FC1CC}" presName="tx1" presStyleLbl="revTx" presStyleIdx="1" presStyleCnt="11"/>
      <dgm:spPr/>
    </dgm:pt>
    <dgm:pt modelId="{D381C8F1-00B9-2B40-8F07-1391FFAE5731}" type="pres">
      <dgm:prSet presAssocID="{5C2DAD02-D3D1-415B-A237-A9961F6FC1CC}" presName="vert1" presStyleCnt="0"/>
      <dgm:spPr/>
    </dgm:pt>
    <dgm:pt modelId="{6D9229F2-EBE6-9643-9D4F-C9D146323D0F}" type="pres">
      <dgm:prSet presAssocID="{DA6D1C23-322A-41E8-AE8A-AC4293373EB2}" presName="thickLine" presStyleLbl="alignNode1" presStyleIdx="2" presStyleCnt="11"/>
      <dgm:spPr/>
    </dgm:pt>
    <dgm:pt modelId="{E756CEC6-FEFA-DF48-9480-9C8F6576A442}" type="pres">
      <dgm:prSet presAssocID="{DA6D1C23-322A-41E8-AE8A-AC4293373EB2}" presName="horz1" presStyleCnt="0"/>
      <dgm:spPr/>
    </dgm:pt>
    <dgm:pt modelId="{00519CD3-7146-F345-B39E-8CCD2ABDC028}" type="pres">
      <dgm:prSet presAssocID="{DA6D1C23-322A-41E8-AE8A-AC4293373EB2}" presName="tx1" presStyleLbl="revTx" presStyleIdx="2" presStyleCnt="11"/>
      <dgm:spPr/>
    </dgm:pt>
    <dgm:pt modelId="{9114B3A5-7138-7A4D-9A14-6A26FC704A1C}" type="pres">
      <dgm:prSet presAssocID="{DA6D1C23-322A-41E8-AE8A-AC4293373EB2}" presName="vert1" presStyleCnt="0"/>
      <dgm:spPr/>
    </dgm:pt>
    <dgm:pt modelId="{8E52C987-2B8E-F741-A191-5B353FD51F5E}" type="pres">
      <dgm:prSet presAssocID="{C1D8D2E5-3C39-47F7-9F8C-E5BE39D8C408}" presName="thickLine" presStyleLbl="alignNode1" presStyleIdx="3" presStyleCnt="11"/>
      <dgm:spPr/>
    </dgm:pt>
    <dgm:pt modelId="{D571E437-4B34-714D-927A-8B9A0D6B4055}" type="pres">
      <dgm:prSet presAssocID="{C1D8D2E5-3C39-47F7-9F8C-E5BE39D8C408}" presName="horz1" presStyleCnt="0"/>
      <dgm:spPr/>
    </dgm:pt>
    <dgm:pt modelId="{5A9F6BBB-875B-BD4D-B715-804F34878C70}" type="pres">
      <dgm:prSet presAssocID="{C1D8D2E5-3C39-47F7-9F8C-E5BE39D8C408}" presName="tx1" presStyleLbl="revTx" presStyleIdx="3" presStyleCnt="11"/>
      <dgm:spPr/>
    </dgm:pt>
    <dgm:pt modelId="{8DEC03B6-C426-D746-A94F-301820F7C312}" type="pres">
      <dgm:prSet presAssocID="{C1D8D2E5-3C39-47F7-9F8C-E5BE39D8C408}" presName="vert1" presStyleCnt="0"/>
      <dgm:spPr/>
    </dgm:pt>
    <dgm:pt modelId="{A80B4278-B0BE-E14A-AAB7-7DD0D4F40E24}" type="pres">
      <dgm:prSet presAssocID="{E30CE8B9-83B2-4ECC-9A0E-93AC0E948B65}" presName="thickLine" presStyleLbl="alignNode1" presStyleIdx="4" presStyleCnt="11"/>
      <dgm:spPr/>
    </dgm:pt>
    <dgm:pt modelId="{F0B873F2-1AAB-3B44-BB9C-5A76C9B71E3A}" type="pres">
      <dgm:prSet presAssocID="{E30CE8B9-83B2-4ECC-9A0E-93AC0E948B65}" presName="horz1" presStyleCnt="0"/>
      <dgm:spPr/>
    </dgm:pt>
    <dgm:pt modelId="{EB4CD405-AE06-7F46-8FBA-39CD3F3CECD2}" type="pres">
      <dgm:prSet presAssocID="{E30CE8B9-83B2-4ECC-9A0E-93AC0E948B65}" presName="tx1" presStyleLbl="revTx" presStyleIdx="4" presStyleCnt="11"/>
      <dgm:spPr/>
    </dgm:pt>
    <dgm:pt modelId="{8F871C5F-F9FD-FC47-9038-4595761CEB4B}" type="pres">
      <dgm:prSet presAssocID="{E30CE8B9-83B2-4ECC-9A0E-93AC0E948B65}" presName="vert1" presStyleCnt="0"/>
      <dgm:spPr/>
    </dgm:pt>
    <dgm:pt modelId="{881E157D-4AE8-4643-B197-8515BFD6695D}" type="pres">
      <dgm:prSet presAssocID="{01696657-4A33-4B6A-8511-6B89D5DDB9B8}" presName="thickLine" presStyleLbl="alignNode1" presStyleIdx="5" presStyleCnt="11"/>
      <dgm:spPr/>
    </dgm:pt>
    <dgm:pt modelId="{C3AC9F14-AEB6-F944-807D-1BA1125C9479}" type="pres">
      <dgm:prSet presAssocID="{01696657-4A33-4B6A-8511-6B89D5DDB9B8}" presName="horz1" presStyleCnt="0"/>
      <dgm:spPr/>
    </dgm:pt>
    <dgm:pt modelId="{A5CDF88B-1AC4-A047-9A7C-987EB074A532}" type="pres">
      <dgm:prSet presAssocID="{01696657-4A33-4B6A-8511-6B89D5DDB9B8}" presName="tx1" presStyleLbl="revTx" presStyleIdx="5" presStyleCnt="11"/>
      <dgm:spPr/>
    </dgm:pt>
    <dgm:pt modelId="{F021F1DD-ABB5-0D48-A29E-5DFD9CF5FA56}" type="pres">
      <dgm:prSet presAssocID="{01696657-4A33-4B6A-8511-6B89D5DDB9B8}" presName="vert1" presStyleCnt="0"/>
      <dgm:spPr/>
    </dgm:pt>
    <dgm:pt modelId="{C444744D-6862-C24B-B01E-4581A325FDA8}" type="pres">
      <dgm:prSet presAssocID="{9BBC0773-4E9D-45E0-8846-76F0EC3F57AA}" presName="thickLine" presStyleLbl="alignNode1" presStyleIdx="6" presStyleCnt="11"/>
      <dgm:spPr/>
    </dgm:pt>
    <dgm:pt modelId="{8923E504-2F83-EE49-97A3-0A5F5BD9463F}" type="pres">
      <dgm:prSet presAssocID="{9BBC0773-4E9D-45E0-8846-76F0EC3F57AA}" presName="horz1" presStyleCnt="0"/>
      <dgm:spPr/>
    </dgm:pt>
    <dgm:pt modelId="{6293E094-8B87-C44E-91FC-A3C732A7C7BB}" type="pres">
      <dgm:prSet presAssocID="{9BBC0773-4E9D-45E0-8846-76F0EC3F57AA}" presName="tx1" presStyleLbl="revTx" presStyleIdx="6" presStyleCnt="11"/>
      <dgm:spPr/>
    </dgm:pt>
    <dgm:pt modelId="{E201705D-3634-6844-A339-0D5377F5D64D}" type="pres">
      <dgm:prSet presAssocID="{9BBC0773-4E9D-45E0-8846-76F0EC3F57AA}" presName="vert1" presStyleCnt="0"/>
      <dgm:spPr/>
    </dgm:pt>
    <dgm:pt modelId="{10C91170-273E-1B49-8833-45A044912D95}" type="pres">
      <dgm:prSet presAssocID="{446317CF-4B91-1243-8C9C-1BA14E49AB9D}" presName="thickLine" presStyleLbl="alignNode1" presStyleIdx="7" presStyleCnt="11"/>
      <dgm:spPr/>
    </dgm:pt>
    <dgm:pt modelId="{164C5937-44E7-8743-9355-8DBD71CBF7AD}" type="pres">
      <dgm:prSet presAssocID="{446317CF-4B91-1243-8C9C-1BA14E49AB9D}" presName="horz1" presStyleCnt="0"/>
      <dgm:spPr/>
    </dgm:pt>
    <dgm:pt modelId="{D2EACE8B-35F8-0D4C-9BE4-8425ED137C78}" type="pres">
      <dgm:prSet presAssocID="{446317CF-4B91-1243-8C9C-1BA14E49AB9D}" presName="tx1" presStyleLbl="revTx" presStyleIdx="7" presStyleCnt="11"/>
      <dgm:spPr/>
    </dgm:pt>
    <dgm:pt modelId="{77B52B1B-9A77-3A41-BB98-1ACCAF6B5AEC}" type="pres">
      <dgm:prSet presAssocID="{446317CF-4B91-1243-8C9C-1BA14E49AB9D}" presName="vert1" presStyleCnt="0"/>
      <dgm:spPr/>
    </dgm:pt>
    <dgm:pt modelId="{893B3E91-2C14-6E4C-947A-CC980FBD78FC}" type="pres">
      <dgm:prSet presAssocID="{BAEB553A-831F-6A42-9B76-9388477F10C3}" presName="thickLine" presStyleLbl="alignNode1" presStyleIdx="8" presStyleCnt="11"/>
      <dgm:spPr/>
    </dgm:pt>
    <dgm:pt modelId="{E3C65A54-B250-F844-AD6E-E8B6309E32B6}" type="pres">
      <dgm:prSet presAssocID="{BAEB553A-831F-6A42-9B76-9388477F10C3}" presName="horz1" presStyleCnt="0"/>
      <dgm:spPr/>
    </dgm:pt>
    <dgm:pt modelId="{B8F4F360-C6FB-6640-9750-2A09627A39CF}" type="pres">
      <dgm:prSet presAssocID="{BAEB553A-831F-6A42-9B76-9388477F10C3}" presName="tx1" presStyleLbl="revTx" presStyleIdx="8" presStyleCnt="11"/>
      <dgm:spPr/>
    </dgm:pt>
    <dgm:pt modelId="{086960FF-4A50-8740-BB78-B8EE3DDF54FB}" type="pres">
      <dgm:prSet presAssocID="{BAEB553A-831F-6A42-9B76-9388477F10C3}" presName="vert1" presStyleCnt="0"/>
      <dgm:spPr/>
    </dgm:pt>
    <dgm:pt modelId="{43A545BF-6DED-DE45-903D-A21F5EA3D66D}" type="pres">
      <dgm:prSet presAssocID="{1A3C7D31-A9ED-454C-A909-A2E33073EFA4}" presName="thickLine" presStyleLbl="alignNode1" presStyleIdx="9" presStyleCnt="11"/>
      <dgm:spPr/>
    </dgm:pt>
    <dgm:pt modelId="{82CE1942-A28F-5C44-A395-607FBDB6A6B4}" type="pres">
      <dgm:prSet presAssocID="{1A3C7D31-A9ED-454C-A909-A2E33073EFA4}" presName="horz1" presStyleCnt="0"/>
      <dgm:spPr/>
    </dgm:pt>
    <dgm:pt modelId="{04F6E119-78C5-4F4B-8988-027815611856}" type="pres">
      <dgm:prSet presAssocID="{1A3C7D31-A9ED-454C-A909-A2E33073EFA4}" presName="tx1" presStyleLbl="revTx" presStyleIdx="9" presStyleCnt="11"/>
      <dgm:spPr/>
    </dgm:pt>
    <dgm:pt modelId="{AA17BD62-45C7-6849-8128-3A8E6E74B7CD}" type="pres">
      <dgm:prSet presAssocID="{1A3C7D31-A9ED-454C-A909-A2E33073EFA4}" presName="vert1" presStyleCnt="0"/>
      <dgm:spPr/>
    </dgm:pt>
    <dgm:pt modelId="{4F3F54B4-ECE0-AB45-8DB0-9E1542F5F755}" type="pres">
      <dgm:prSet presAssocID="{C971F637-774A-AC42-B39B-BE89F70F8F5B}" presName="thickLine" presStyleLbl="alignNode1" presStyleIdx="10" presStyleCnt="11"/>
      <dgm:spPr/>
    </dgm:pt>
    <dgm:pt modelId="{D0C45E52-E2F1-274E-8D74-A9764BE03414}" type="pres">
      <dgm:prSet presAssocID="{C971F637-774A-AC42-B39B-BE89F70F8F5B}" presName="horz1" presStyleCnt="0"/>
      <dgm:spPr/>
    </dgm:pt>
    <dgm:pt modelId="{A5D4AC82-CAEB-DC46-AD52-F95B3029FBD5}" type="pres">
      <dgm:prSet presAssocID="{C971F637-774A-AC42-B39B-BE89F70F8F5B}" presName="tx1" presStyleLbl="revTx" presStyleIdx="10" presStyleCnt="11"/>
      <dgm:spPr/>
    </dgm:pt>
    <dgm:pt modelId="{6E11A42D-1CF8-AA48-A2D7-EB8B2FBA1B9C}" type="pres">
      <dgm:prSet presAssocID="{C971F637-774A-AC42-B39B-BE89F70F8F5B}" presName="vert1" presStyleCnt="0"/>
      <dgm:spPr/>
    </dgm:pt>
  </dgm:ptLst>
  <dgm:cxnLst>
    <dgm:cxn modelId="{BB0FFB07-4B19-C946-8CED-16CCD739175A}" srcId="{A3921BC5-D931-4063-91DF-9D66CFD7BAEC}" destId="{C971F637-774A-AC42-B39B-BE89F70F8F5B}" srcOrd="10" destOrd="0" parTransId="{36A1197A-B3E7-0B45-A681-1711505F8047}" sibTransId="{42BD1CBE-1250-4545-90AB-642D32121A44}"/>
    <dgm:cxn modelId="{31ED931F-E83F-714B-9D20-EF593D44763B}" type="presOf" srcId="{C971F637-774A-AC42-B39B-BE89F70F8F5B}" destId="{A5D4AC82-CAEB-DC46-AD52-F95B3029FBD5}" srcOrd="0" destOrd="0" presId="urn:microsoft.com/office/officeart/2008/layout/LinedList"/>
    <dgm:cxn modelId="{19164C2B-7C44-42D5-8A92-88737477AB20}" srcId="{A3921BC5-D931-4063-91DF-9D66CFD7BAEC}" destId="{C1D8D2E5-3C39-47F7-9F8C-E5BE39D8C408}" srcOrd="3" destOrd="0" parTransId="{0B53DB7E-1B89-404E-A9CA-AFA2C6E45F84}" sibTransId="{876CB126-D1CB-4E0B-8627-BD809EF5728B}"/>
    <dgm:cxn modelId="{7DDE0853-4EA9-3D4B-A05E-419A4F9FE630}" srcId="{A3921BC5-D931-4063-91DF-9D66CFD7BAEC}" destId="{BAEB553A-831F-6A42-9B76-9388477F10C3}" srcOrd="8" destOrd="0" parTransId="{DE2EF6F5-9511-514E-8C1D-D17A0F4DE240}" sibTransId="{CBA58E5E-B632-3F48-A8B8-C2895743EE49}"/>
    <dgm:cxn modelId="{86F72156-C26A-489A-829D-520CCC856193}" srcId="{A3921BC5-D931-4063-91DF-9D66CFD7BAEC}" destId="{DA6D1C23-322A-41E8-AE8A-AC4293373EB2}" srcOrd="2" destOrd="0" parTransId="{1A2D68EF-ADF4-4164-BA4A-DDB3AEBB8D47}" sibTransId="{E6613960-66FA-4594-B586-188139C7FC99}"/>
    <dgm:cxn modelId="{3042A656-6504-4159-A9BF-2B206219A343}" srcId="{A3921BC5-D931-4063-91DF-9D66CFD7BAEC}" destId="{01696657-4A33-4B6A-8511-6B89D5DDB9B8}" srcOrd="5" destOrd="0" parTransId="{C1219B4C-C68F-4718-A7E2-FD5687A8909C}" sibTransId="{5F4825C1-E39A-40F0-9B0F-4A1C8C1C1748}"/>
    <dgm:cxn modelId="{FB81B256-7A2A-6C4F-A67B-7C656AFCE6CB}" type="presOf" srcId="{C1D8D2E5-3C39-47F7-9F8C-E5BE39D8C408}" destId="{5A9F6BBB-875B-BD4D-B715-804F34878C70}" srcOrd="0" destOrd="0" presId="urn:microsoft.com/office/officeart/2008/layout/LinedList"/>
    <dgm:cxn modelId="{EC094958-5FCC-CD4D-8EB9-E7D1815A4179}" type="presOf" srcId="{01696657-4A33-4B6A-8511-6B89D5DDB9B8}" destId="{A5CDF88B-1AC4-A047-9A7C-987EB074A532}" srcOrd="0" destOrd="0" presId="urn:microsoft.com/office/officeart/2008/layout/LinedList"/>
    <dgm:cxn modelId="{D76C8458-F042-9840-BD17-F246BCC07727}" type="presOf" srcId="{1A3C7D31-A9ED-454C-A909-A2E33073EFA4}" destId="{04F6E119-78C5-4F4B-8988-027815611856}" srcOrd="0" destOrd="0" presId="urn:microsoft.com/office/officeart/2008/layout/LinedList"/>
    <dgm:cxn modelId="{AE05035B-9E1E-5B46-B569-5C3C2C49DCA3}" type="presOf" srcId="{446317CF-4B91-1243-8C9C-1BA14E49AB9D}" destId="{D2EACE8B-35F8-0D4C-9BE4-8425ED137C78}" srcOrd="0" destOrd="0" presId="urn:microsoft.com/office/officeart/2008/layout/LinedList"/>
    <dgm:cxn modelId="{044C4863-1165-49FE-9C8D-502A0B72EC53}" srcId="{A3921BC5-D931-4063-91DF-9D66CFD7BAEC}" destId="{E30CE8B9-83B2-4ECC-9A0E-93AC0E948B65}" srcOrd="4" destOrd="0" parTransId="{7765C946-A548-496E-875F-366C8EFDE059}" sibTransId="{D284D309-4B01-4933-80B5-D8507DBBEA3A}"/>
    <dgm:cxn modelId="{C2384D77-E73E-4308-AB6D-22CA0FA25EAB}" srcId="{A3921BC5-D931-4063-91DF-9D66CFD7BAEC}" destId="{5C2DAD02-D3D1-415B-A237-A9961F6FC1CC}" srcOrd="1" destOrd="0" parTransId="{44D82A0F-12C0-4B3C-BB9D-BEBCD859CA1E}" sibTransId="{536EE366-7FA0-425B-93CF-CF1E78A70AF2}"/>
    <dgm:cxn modelId="{B174BA7B-A42E-404B-B131-44D268FE7DA8}" type="presOf" srcId="{BAEB553A-831F-6A42-9B76-9388477F10C3}" destId="{B8F4F360-C6FB-6640-9750-2A09627A39CF}" srcOrd="0" destOrd="0" presId="urn:microsoft.com/office/officeart/2008/layout/LinedList"/>
    <dgm:cxn modelId="{4EC67586-E1A9-A647-A403-71B3F42F3879}" type="presOf" srcId="{5C2DAD02-D3D1-415B-A237-A9961F6FC1CC}" destId="{2FC12F74-BC16-6642-BDF9-2E07069B5F86}" srcOrd="0" destOrd="0" presId="urn:microsoft.com/office/officeart/2008/layout/LinedList"/>
    <dgm:cxn modelId="{9018968D-FDDC-46E6-884F-17F5D8013BB3}" srcId="{A3921BC5-D931-4063-91DF-9D66CFD7BAEC}" destId="{9BBC0773-4E9D-45E0-8846-76F0EC3F57AA}" srcOrd="6" destOrd="0" parTransId="{B8B5A12A-01A4-4414-AF64-F1D6C632F1FA}" sibTransId="{7659B788-BCC5-4005-91AA-E3ACF7585325}"/>
    <dgm:cxn modelId="{F2C93F95-4445-2849-A1EC-F596A32A82B7}" type="presOf" srcId="{9BBC0773-4E9D-45E0-8846-76F0EC3F57AA}" destId="{6293E094-8B87-C44E-91FC-A3C732A7C7BB}" srcOrd="0" destOrd="0" presId="urn:microsoft.com/office/officeart/2008/layout/LinedList"/>
    <dgm:cxn modelId="{204BA495-428E-6248-95ED-B0A54BF069F3}" type="presOf" srcId="{E30CE8B9-83B2-4ECC-9A0E-93AC0E948B65}" destId="{EB4CD405-AE06-7F46-8FBA-39CD3F3CECD2}" srcOrd="0" destOrd="0" presId="urn:microsoft.com/office/officeart/2008/layout/LinedList"/>
    <dgm:cxn modelId="{DC12AC95-167B-AC44-870C-2E1BC9467B97}" srcId="{A3921BC5-D931-4063-91DF-9D66CFD7BAEC}" destId="{1A3C7D31-A9ED-454C-A909-A2E33073EFA4}" srcOrd="9" destOrd="0" parTransId="{2D57CD58-A863-4D45-A9FD-FD37F118B176}" sibTransId="{7A534807-1728-044E-AEE2-EB1013B0AE32}"/>
    <dgm:cxn modelId="{3545AB9E-683D-DE49-B6BC-4D42A94E97E6}" type="presOf" srcId="{121558D9-BFA6-47EF-8E30-40EDFB61493E}" destId="{0DAC66CC-7A37-BD4E-80B3-68A7C317FB39}" srcOrd="0" destOrd="0" presId="urn:microsoft.com/office/officeart/2008/layout/LinedList"/>
    <dgm:cxn modelId="{185DD79E-5419-5843-81CF-096208032CE2}" type="presOf" srcId="{A3921BC5-D931-4063-91DF-9D66CFD7BAEC}" destId="{74667E32-DE2A-214A-BBD6-3E4DDCFE0974}" srcOrd="0" destOrd="0" presId="urn:microsoft.com/office/officeart/2008/layout/LinedList"/>
    <dgm:cxn modelId="{E21D23A7-C54D-824C-9C4B-16801834BFDE}" srcId="{A3921BC5-D931-4063-91DF-9D66CFD7BAEC}" destId="{446317CF-4B91-1243-8C9C-1BA14E49AB9D}" srcOrd="7" destOrd="0" parTransId="{EA8D46FF-6B1A-3642-916B-3B0D8B70F334}" sibTransId="{2EB6B7CB-FBB1-BA4E-A552-9383390FEB80}"/>
    <dgm:cxn modelId="{8C574AE1-32CC-F141-AAC2-35B2F98B9260}" type="presOf" srcId="{DA6D1C23-322A-41E8-AE8A-AC4293373EB2}" destId="{00519CD3-7146-F345-B39E-8CCD2ABDC028}" srcOrd="0" destOrd="0" presId="urn:microsoft.com/office/officeart/2008/layout/LinedList"/>
    <dgm:cxn modelId="{70C01FFD-EAA8-4F7A-B80B-E7BDA91D3169}" srcId="{A3921BC5-D931-4063-91DF-9D66CFD7BAEC}" destId="{121558D9-BFA6-47EF-8E30-40EDFB61493E}" srcOrd="0" destOrd="0" parTransId="{5CD5DD3D-2D84-453D-B71F-4F5CA4935E29}" sibTransId="{B4F99BEF-3BD6-4D4C-B9DE-FC0FED0419C2}"/>
    <dgm:cxn modelId="{B51AF5C4-7C6E-244B-83B7-2A1273071ACE}" type="presParOf" srcId="{74667E32-DE2A-214A-BBD6-3E4DDCFE0974}" destId="{B0F1AD6B-7098-2B43-AD62-C229DCFEBF08}" srcOrd="0" destOrd="0" presId="urn:microsoft.com/office/officeart/2008/layout/LinedList"/>
    <dgm:cxn modelId="{1340FE0A-E303-5D4F-80C2-953D3346831A}" type="presParOf" srcId="{74667E32-DE2A-214A-BBD6-3E4DDCFE0974}" destId="{67F87E88-EAF7-AB41-93F0-27905C150858}" srcOrd="1" destOrd="0" presId="urn:microsoft.com/office/officeart/2008/layout/LinedList"/>
    <dgm:cxn modelId="{88D509E9-B796-8E43-9F62-E586E3EF6579}" type="presParOf" srcId="{67F87E88-EAF7-AB41-93F0-27905C150858}" destId="{0DAC66CC-7A37-BD4E-80B3-68A7C317FB39}" srcOrd="0" destOrd="0" presId="urn:microsoft.com/office/officeart/2008/layout/LinedList"/>
    <dgm:cxn modelId="{9E9C162B-FB84-2B47-957D-87AF24D44C65}" type="presParOf" srcId="{67F87E88-EAF7-AB41-93F0-27905C150858}" destId="{4ED12333-2C70-394B-9B93-1D5B4BDD3996}" srcOrd="1" destOrd="0" presId="urn:microsoft.com/office/officeart/2008/layout/LinedList"/>
    <dgm:cxn modelId="{F8B2990C-6650-D542-B0EA-B0E35ADA30B8}" type="presParOf" srcId="{74667E32-DE2A-214A-BBD6-3E4DDCFE0974}" destId="{6AD7A132-FA6D-DA4F-B33D-2ED88C2D02A8}" srcOrd="2" destOrd="0" presId="urn:microsoft.com/office/officeart/2008/layout/LinedList"/>
    <dgm:cxn modelId="{B92FB5B4-898A-6441-9B66-26B3C7AC24E0}" type="presParOf" srcId="{74667E32-DE2A-214A-BBD6-3E4DDCFE0974}" destId="{9A7B1ED7-AF22-A847-9460-E209F01F773A}" srcOrd="3" destOrd="0" presId="urn:microsoft.com/office/officeart/2008/layout/LinedList"/>
    <dgm:cxn modelId="{D9A18ED1-A9D6-B449-B2FC-A178BC7E20A9}" type="presParOf" srcId="{9A7B1ED7-AF22-A847-9460-E209F01F773A}" destId="{2FC12F74-BC16-6642-BDF9-2E07069B5F86}" srcOrd="0" destOrd="0" presId="urn:microsoft.com/office/officeart/2008/layout/LinedList"/>
    <dgm:cxn modelId="{B604BD7A-6CF6-7643-9B9F-A9379906F27F}" type="presParOf" srcId="{9A7B1ED7-AF22-A847-9460-E209F01F773A}" destId="{D381C8F1-00B9-2B40-8F07-1391FFAE5731}" srcOrd="1" destOrd="0" presId="urn:microsoft.com/office/officeart/2008/layout/LinedList"/>
    <dgm:cxn modelId="{CE6C4AEA-6C43-E14E-A525-212291D73919}" type="presParOf" srcId="{74667E32-DE2A-214A-BBD6-3E4DDCFE0974}" destId="{6D9229F2-EBE6-9643-9D4F-C9D146323D0F}" srcOrd="4" destOrd="0" presId="urn:microsoft.com/office/officeart/2008/layout/LinedList"/>
    <dgm:cxn modelId="{67735730-D986-CA49-BE60-B3D134277982}" type="presParOf" srcId="{74667E32-DE2A-214A-BBD6-3E4DDCFE0974}" destId="{E756CEC6-FEFA-DF48-9480-9C8F6576A442}" srcOrd="5" destOrd="0" presId="urn:microsoft.com/office/officeart/2008/layout/LinedList"/>
    <dgm:cxn modelId="{207B8555-A999-524C-BBF0-5E81CC3FAEDD}" type="presParOf" srcId="{E756CEC6-FEFA-DF48-9480-9C8F6576A442}" destId="{00519CD3-7146-F345-B39E-8CCD2ABDC028}" srcOrd="0" destOrd="0" presId="urn:microsoft.com/office/officeart/2008/layout/LinedList"/>
    <dgm:cxn modelId="{2CC3D886-357B-B345-8541-93EAD51EF314}" type="presParOf" srcId="{E756CEC6-FEFA-DF48-9480-9C8F6576A442}" destId="{9114B3A5-7138-7A4D-9A14-6A26FC704A1C}" srcOrd="1" destOrd="0" presId="urn:microsoft.com/office/officeart/2008/layout/LinedList"/>
    <dgm:cxn modelId="{D7E718F7-E656-7249-A1C3-1335CE1E3CF1}" type="presParOf" srcId="{74667E32-DE2A-214A-BBD6-3E4DDCFE0974}" destId="{8E52C987-2B8E-F741-A191-5B353FD51F5E}" srcOrd="6" destOrd="0" presId="urn:microsoft.com/office/officeart/2008/layout/LinedList"/>
    <dgm:cxn modelId="{81346A37-AAE3-934C-BAA7-565CEB52CD87}" type="presParOf" srcId="{74667E32-DE2A-214A-BBD6-3E4DDCFE0974}" destId="{D571E437-4B34-714D-927A-8B9A0D6B4055}" srcOrd="7" destOrd="0" presId="urn:microsoft.com/office/officeart/2008/layout/LinedList"/>
    <dgm:cxn modelId="{5E1E68FF-EFDF-144E-B5DE-2387028EB80E}" type="presParOf" srcId="{D571E437-4B34-714D-927A-8B9A0D6B4055}" destId="{5A9F6BBB-875B-BD4D-B715-804F34878C70}" srcOrd="0" destOrd="0" presId="urn:microsoft.com/office/officeart/2008/layout/LinedList"/>
    <dgm:cxn modelId="{846F48A8-EC58-7C43-A4A2-CBA9ABB4EDD2}" type="presParOf" srcId="{D571E437-4B34-714D-927A-8B9A0D6B4055}" destId="{8DEC03B6-C426-D746-A94F-301820F7C312}" srcOrd="1" destOrd="0" presId="urn:microsoft.com/office/officeart/2008/layout/LinedList"/>
    <dgm:cxn modelId="{A348BB24-071F-AF47-AD82-F4A8CE2B1B0C}" type="presParOf" srcId="{74667E32-DE2A-214A-BBD6-3E4DDCFE0974}" destId="{A80B4278-B0BE-E14A-AAB7-7DD0D4F40E24}" srcOrd="8" destOrd="0" presId="urn:microsoft.com/office/officeart/2008/layout/LinedList"/>
    <dgm:cxn modelId="{8A687748-EB52-6D4B-BD58-F40D2E8D527C}" type="presParOf" srcId="{74667E32-DE2A-214A-BBD6-3E4DDCFE0974}" destId="{F0B873F2-1AAB-3B44-BB9C-5A76C9B71E3A}" srcOrd="9" destOrd="0" presId="urn:microsoft.com/office/officeart/2008/layout/LinedList"/>
    <dgm:cxn modelId="{49324DAE-E86C-0A4C-A92E-1A40B9F5F414}" type="presParOf" srcId="{F0B873F2-1AAB-3B44-BB9C-5A76C9B71E3A}" destId="{EB4CD405-AE06-7F46-8FBA-39CD3F3CECD2}" srcOrd="0" destOrd="0" presId="urn:microsoft.com/office/officeart/2008/layout/LinedList"/>
    <dgm:cxn modelId="{7A9708F8-6F22-9C4E-B1C5-D5A2AA3E271E}" type="presParOf" srcId="{F0B873F2-1AAB-3B44-BB9C-5A76C9B71E3A}" destId="{8F871C5F-F9FD-FC47-9038-4595761CEB4B}" srcOrd="1" destOrd="0" presId="urn:microsoft.com/office/officeart/2008/layout/LinedList"/>
    <dgm:cxn modelId="{87D9C5F1-7983-6844-8297-826F231B5568}" type="presParOf" srcId="{74667E32-DE2A-214A-BBD6-3E4DDCFE0974}" destId="{881E157D-4AE8-4643-B197-8515BFD6695D}" srcOrd="10" destOrd="0" presId="urn:microsoft.com/office/officeart/2008/layout/LinedList"/>
    <dgm:cxn modelId="{3610E2E8-D1C5-C44A-ACEF-73DA4E8E29D0}" type="presParOf" srcId="{74667E32-DE2A-214A-BBD6-3E4DDCFE0974}" destId="{C3AC9F14-AEB6-F944-807D-1BA1125C9479}" srcOrd="11" destOrd="0" presId="urn:microsoft.com/office/officeart/2008/layout/LinedList"/>
    <dgm:cxn modelId="{1EF8C878-AA1D-5A46-A302-9452273014DA}" type="presParOf" srcId="{C3AC9F14-AEB6-F944-807D-1BA1125C9479}" destId="{A5CDF88B-1AC4-A047-9A7C-987EB074A532}" srcOrd="0" destOrd="0" presId="urn:microsoft.com/office/officeart/2008/layout/LinedList"/>
    <dgm:cxn modelId="{438EFE13-C64E-E847-B133-DCAF893A9149}" type="presParOf" srcId="{C3AC9F14-AEB6-F944-807D-1BA1125C9479}" destId="{F021F1DD-ABB5-0D48-A29E-5DFD9CF5FA56}" srcOrd="1" destOrd="0" presId="urn:microsoft.com/office/officeart/2008/layout/LinedList"/>
    <dgm:cxn modelId="{8C1BB759-13A1-1243-8331-97BE3AAAF9EE}" type="presParOf" srcId="{74667E32-DE2A-214A-BBD6-3E4DDCFE0974}" destId="{C444744D-6862-C24B-B01E-4581A325FDA8}" srcOrd="12" destOrd="0" presId="urn:microsoft.com/office/officeart/2008/layout/LinedList"/>
    <dgm:cxn modelId="{12C3F4AE-BD32-9E4B-9681-7DD2B12F181F}" type="presParOf" srcId="{74667E32-DE2A-214A-BBD6-3E4DDCFE0974}" destId="{8923E504-2F83-EE49-97A3-0A5F5BD9463F}" srcOrd="13" destOrd="0" presId="urn:microsoft.com/office/officeart/2008/layout/LinedList"/>
    <dgm:cxn modelId="{D1C726D2-650E-E34D-954A-1FF4E8E2D90A}" type="presParOf" srcId="{8923E504-2F83-EE49-97A3-0A5F5BD9463F}" destId="{6293E094-8B87-C44E-91FC-A3C732A7C7BB}" srcOrd="0" destOrd="0" presId="urn:microsoft.com/office/officeart/2008/layout/LinedList"/>
    <dgm:cxn modelId="{C43D9238-1FB5-3D4D-B200-AF88BDBCDC6E}" type="presParOf" srcId="{8923E504-2F83-EE49-97A3-0A5F5BD9463F}" destId="{E201705D-3634-6844-A339-0D5377F5D64D}" srcOrd="1" destOrd="0" presId="urn:microsoft.com/office/officeart/2008/layout/LinedList"/>
    <dgm:cxn modelId="{2BCF079A-A012-E34A-BCDF-66B911B6291A}" type="presParOf" srcId="{74667E32-DE2A-214A-BBD6-3E4DDCFE0974}" destId="{10C91170-273E-1B49-8833-45A044912D95}" srcOrd="14" destOrd="0" presId="urn:microsoft.com/office/officeart/2008/layout/LinedList"/>
    <dgm:cxn modelId="{865345B6-4264-C94E-BA4A-660EBFAA6A86}" type="presParOf" srcId="{74667E32-DE2A-214A-BBD6-3E4DDCFE0974}" destId="{164C5937-44E7-8743-9355-8DBD71CBF7AD}" srcOrd="15" destOrd="0" presId="urn:microsoft.com/office/officeart/2008/layout/LinedList"/>
    <dgm:cxn modelId="{8BE62E07-B7A9-3B4E-A885-D66CF1FC7A63}" type="presParOf" srcId="{164C5937-44E7-8743-9355-8DBD71CBF7AD}" destId="{D2EACE8B-35F8-0D4C-9BE4-8425ED137C78}" srcOrd="0" destOrd="0" presId="urn:microsoft.com/office/officeart/2008/layout/LinedList"/>
    <dgm:cxn modelId="{260CFFCF-3B67-9A46-8BEF-046C86D7F066}" type="presParOf" srcId="{164C5937-44E7-8743-9355-8DBD71CBF7AD}" destId="{77B52B1B-9A77-3A41-BB98-1ACCAF6B5AEC}" srcOrd="1" destOrd="0" presId="urn:microsoft.com/office/officeart/2008/layout/LinedList"/>
    <dgm:cxn modelId="{FCA4A507-0C77-2A47-B63F-03414881C1B7}" type="presParOf" srcId="{74667E32-DE2A-214A-BBD6-3E4DDCFE0974}" destId="{893B3E91-2C14-6E4C-947A-CC980FBD78FC}" srcOrd="16" destOrd="0" presId="urn:microsoft.com/office/officeart/2008/layout/LinedList"/>
    <dgm:cxn modelId="{92041819-5D2F-E84E-A812-94402F1D6511}" type="presParOf" srcId="{74667E32-DE2A-214A-BBD6-3E4DDCFE0974}" destId="{E3C65A54-B250-F844-AD6E-E8B6309E32B6}" srcOrd="17" destOrd="0" presId="urn:microsoft.com/office/officeart/2008/layout/LinedList"/>
    <dgm:cxn modelId="{A0933441-6C25-0A41-8559-33E0F86C81E8}" type="presParOf" srcId="{E3C65A54-B250-F844-AD6E-E8B6309E32B6}" destId="{B8F4F360-C6FB-6640-9750-2A09627A39CF}" srcOrd="0" destOrd="0" presId="urn:microsoft.com/office/officeart/2008/layout/LinedList"/>
    <dgm:cxn modelId="{72FB302B-0659-EE43-988F-CD5941F3E762}" type="presParOf" srcId="{E3C65A54-B250-F844-AD6E-E8B6309E32B6}" destId="{086960FF-4A50-8740-BB78-B8EE3DDF54FB}" srcOrd="1" destOrd="0" presId="urn:microsoft.com/office/officeart/2008/layout/LinedList"/>
    <dgm:cxn modelId="{29BCA80D-6176-B94B-A11A-C30C7F46CA9D}" type="presParOf" srcId="{74667E32-DE2A-214A-BBD6-3E4DDCFE0974}" destId="{43A545BF-6DED-DE45-903D-A21F5EA3D66D}" srcOrd="18" destOrd="0" presId="urn:microsoft.com/office/officeart/2008/layout/LinedList"/>
    <dgm:cxn modelId="{92010301-481E-AD43-992F-FB77F193BD40}" type="presParOf" srcId="{74667E32-DE2A-214A-BBD6-3E4DDCFE0974}" destId="{82CE1942-A28F-5C44-A395-607FBDB6A6B4}" srcOrd="19" destOrd="0" presId="urn:microsoft.com/office/officeart/2008/layout/LinedList"/>
    <dgm:cxn modelId="{1532E6EF-64D9-E646-8198-BEF24A145A2C}" type="presParOf" srcId="{82CE1942-A28F-5C44-A395-607FBDB6A6B4}" destId="{04F6E119-78C5-4F4B-8988-027815611856}" srcOrd="0" destOrd="0" presId="urn:microsoft.com/office/officeart/2008/layout/LinedList"/>
    <dgm:cxn modelId="{B73DD818-EAA2-A542-B393-18C7D6F3FA94}" type="presParOf" srcId="{82CE1942-A28F-5C44-A395-607FBDB6A6B4}" destId="{AA17BD62-45C7-6849-8128-3A8E6E74B7CD}" srcOrd="1" destOrd="0" presId="urn:microsoft.com/office/officeart/2008/layout/LinedList"/>
    <dgm:cxn modelId="{4B400EA5-786A-2D4C-B21B-5D81BDA54F83}" type="presParOf" srcId="{74667E32-DE2A-214A-BBD6-3E4DDCFE0974}" destId="{4F3F54B4-ECE0-AB45-8DB0-9E1542F5F755}" srcOrd="20" destOrd="0" presId="urn:microsoft.com/office/officeart/2008/layout/LinedList"/>
    <dgm:cxn modelId="{7EA5A482-B6F1-914B-9513-F7E0AC8509FE}" type="presParOf" srcId="{74667E32-DE2A-214A-BBD6-3E4DDCFE0974}" destId="{D0C45E52-E2F1-274E-8D74-A9764BE03414}" srcOrd="21" destOrd="0" presId="urn:microsoft.com/office/officeart/2008/layout/LinedList"/>
    <dgm:cxn modelId="{5B5007A5-1B75-3E45-8AC9-CA75FEF1FB25}" type="presParOf" srcId="{D0C45E52-E2F1-274E-8D74-A9764BE03414}" destId="{A5D4AC82-CAEB-DC46-AD52-F95B3029FBD5}" srcOrd="0" destOrd="0" presId="urn:microsoft.com/office/officeart/2008/layout/LinedList"/>
    <dgm:cxn modelId="{A53FEAA9-9078-7F47-8D9C-75DA01B03C2B}" type="presParOf" srcId="{D0C45E52-E2F1-274E-8D74-A9764BE03414}" destId="{6E11A42D-1CF8-AA48-A2D7-EB8B2FBA1B9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F1AD6B-7098-2B43-AD62-C229DCFEBF08}">
      <dsp:nvSpPr>
        <dsp:cNvPr id="0" name=""/>
        <dsp:cNvSpPr/>
      </dsp:nvSpPr>
      <dsp:spPr>
        <a:xfrm>
          <a:off x="0" y="2021"/>
          <a:ext cx="56292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AC66CC-7A37-BD4E-80B3-68A7C317FB39}">
      <dsp:nvSpPr>
        <dsp:cNvPr id="0" name=""/>
        <dsp:cNvSpPr/>
      </dsp:nvSpPr>
      <dsp:spPr>
        <a:xfrm>
          <a:off x="0" y="2021"/>
          <a:ext cx="5629275" cy="37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b="0" i="0" kern="1200" dirty="0">
              <a:latin typeface="+mn-lt"/>
              <a:ea typeface="Roboto Thin" panose="02000000000000000000" pitchFamily="2" charset="0"/>
            </a:rPr>
            <a:t>Sicherheit und Routine</a:t>
          </a:r>
          <a:endParaRPr lang="en-US" sz="1800" b="0" i="0" kern="1200" dirty="0">
            <a:latin typeface="+mn-lt"/>
            <a:ea typeface="Roboto Thin" panose="02000000000000000000" pitchFamily="2" charset="0"/>
          </a:endParaRPr>
        </a:p>
      </dsp:txBody>
      <dsp:txXfrm>
        <a:off x="0" y="2021"/>
        <a:ext cx="5629275" cy="376014"/>
      </dsp:txXfrm>
    </dsp:sp>
    <dsp:sp modelId="{6AD7A132-FA6D-DA4F-B33D-2ED88C2D02A8}">
      <dsp:nvSpPr>
        <dsp:cNvPr id="0" name=""/>
        <dsp:cNvSpPr/>
      </dsp:nvSpPr>
      <dsp:spPr>
        <a:xfrm>
          <a:off x="0" y="378035"/>
          <a:ext cx="56292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C12F74-BC16-6642-BDF9-2E07069B5F86}">
      <dsp:nvSpPr>
        <dsp:cNvPr id="0" name=""/>
        <dsp:cNvSpPr/>
      </dsp:nvSpPr>
      <dsp:spPr>
        <a:xfrm>
          <a:off x="0" y="378035"/>
          <a:ext cx="5629275" cy="37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b="0" i="0" kern="1200" dirty="0">
              <a:latin typeface="+mn-lt"/>
              <a:ea typeface="Roboto Thin" panose="02000000000000000000" pitchFamily="2" charset="0"/>
            </a:rPr>
            <a:t>Freiheit und Flexibilität</a:t>
          </a:r>
          <a:endParaRPr lang="en-US" sz="1800" b="0" i="0" kern="1200" dirty="0">
            <a:latin typeface="+mn-lt"/>
            <a:ea typeface="Roboto Thin" panose="02000000000000000000" pitchFamily="2" charset="0"/>
          </a:endParaRPr>
        </a:p>
      </dsp:txBody>
      <dsp:txXfrm>
        <a:off x="0" y="378035"/>
        <a:ext cx="5629275" cy="376014"/>
      </dsp:txXfrm>
    </dsp:sp>
    <dsp:sp modelId="{6D9229F2-EBE6-9643-9D4F-C9D146323D0F}">
      <dsp:nvSpPr>
        <dsp:cNvPr id="0" name=""/>
        <dsp:cNvSpPr/>
      </dsp:nvSpPr>
      <dsp:spPr>
        <a:xfrm>
          <a:off x="0" y="754050"/>
          <a:ext cx="56292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519CD3-7146-F345-B39E-8CCD2ABDC028}">
      <dsp:nvSpPr>
        <dsp:cNvPr id="0" name=""/>
        <dsp:cNvSpPr/>
      </dsp:nvSpPr>
      <dsp:spPr>
        <a:xfrm>
          <a:off x="0" y="754050"/>
          <a:ext cx="5629275" cy="37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b="0" i="0" kern="1200" dirty="0">
              <a:latin typeface="+mn-lt"/>
              <a:ea typeface="Roboto Thin" panose="02000000000000000000" pitchFamily="2" charset="0"/>
            </a:rPr>
            <a:t>Hohes Gehalt</a:t>
          </a:r>
          <a:endParaRPr lang="en-US" sz="1800" b="0" i="0" kern="1200" dirty="0">
            <a:latin typeface="+mn-lt"/>
            <a:ea typeface="Roboto Thin" panose="02000000000000000000" pitchFamily="2" charset="0"/>
          </a:endParaRPr>
        </a:p>
      </dsp:txBody>
      <dsp:txXfrm>
        <a:off x="0" y="754050"/>
        <a:ext cx="5629275" cy="376014"/>
      </dsp:txXfrm>
    </dsp:sp>
    <dsp:sp modelId="{8E52C987-2B8E-F741-A191-5B353FD51F5E}">
      <dsp:nvSpPr>
        <dsp:cNvPr id="0" name=""/>
        <dsp:cNvSpPr/>
      </dsp:nvSpPr>
      <dsp:spPr>
        <a:xfrm>
          <a:off x="0" y="1130064"/>
          <a:ext cx="56292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9F6BBB-875B-BD4D-B715-804F34878C70}">
      <dsp:nvSpPr>
        <dsp:cNvPr id="0" name=""/>
        <dsp:cNvSpPr/>
      </dsp:nvSpPr>
      <dsp:spPr>
        <a:xfrm>
          <a:off x="0" y="1130064"/>
          <a:ext cx="5629275" cy="37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b="0" i="0" kern="1200" dirty="0">
              <a:latin typeface="+mn-lt"/>
              <a:ea typeface="Roboto Thin" panose="02000000000000000000" pitchFamily="2" charset="0"/>
            </a:rPr>
            <a:t>Internationales Umfeld</a:t>
          </a:r>
          <a:endParaRPr lang="en-US" sz="1800" b="0" i="0" kern="1200" dirty="0">
            <a:latin typeface="+mn-lt"/>
            <a:ea typeface="Roboto Thin" panose="02000000000000000000" pitchFamily="2" charset="0"/>
          </a:endParaRPr>
        </a:p>
      </dsp:txBody>
      <dsp:txXfrm>
        <a:off x="0" y="1130064"/>
        <a:ext cx="5629275" cy="376014"/>
      </dsp:txXfrm>
    </dsp:sp>
    <dsp:sp modelId="{A80B4278-B0BE-E14A-AAB7-7DD0D4F40E24}">
      <dsp:nvSpPr>
        <dsp:cNvPr id="0" name=""/>
        <dsp:cNvSpPr/>
      </dsp:nvSpPr>
      <dsp:spPr>
        <a:xfrm>
          <a:off x="0" y="1506078"/>
          <a:ext cx="56292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4CD405-AE06-7F46-8FBA-39CD3F3CECD2}">
      <dsp:nvSpPr>
        <dsp:cNvPr id="0" name=""/>
        <dsp:cNvSpPr/>
      </dsp:nvSpPr>
      <dsp:spPr>
        <a:xfrm>
          <a:off x="0" y="1506078"/>
          <a:ext cx="5629275" cy="37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b="0" i="0" kern="1200" dirty="0">
              <a:latin typeface="+mn-lt"/>
              <a:ea typeface="Roboto Thin" panose="02000000000000000000" pitchFamily="2" charset="0"/>
            </a:rPr>
            <a:t>Kreatives Umfeld</a:t>
          </a:r>
          <a:endParaRPr lang="en-US" sz="1800" b="0" i="0" kern="1200" dirty="0">
            <a:latin typeface="+mn-lt"/>
            <a:ea typeface="Roboto Thin" panose="02000000000000000000" pitchFamily="2" charset="0"/>
          </a:endParaRPr>
        </a:p>
      </dsp:txBody>
      <dsp:txXfrm>
        <a:off x="0" y="1506078"/>
        <a:ext cx="5629275" cy="376014"/>
      </dsp:txXfrm>
    </dsp:sp>
    <dsp:sp modelId="{881E157D-4AE8-4643-B197-8515BFD6695D}">
      <dsp:nvSpPr>
        <dsp:cNvPr id="0" name=""/>
        <dsp:cNvSpPr/>
      </dsp:nvSpPr>
      <dsp:spPr>
        <a:xfrm>
          <a:off x="0" y="1882092"/>
          <a:ext cx="56292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CDF88B-1AC4-A047-9A7C-987EB074A532}">
      <dsp:nvSpPr>
        <dsp:cNvPr id="0" name=""/>
        <dsp:cNvSpPr/>
      </dsp:nvSpPr>
      <dsp:spPr>
        <a:xfrm>
          <a:off x="0" y="1882092"/>
          <a:ext cx="5629275" cy="37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b="0" i="0" kern="1200" dirty="0">
              <a:latin typeface="+mn-lt"/>
              <a:ea typeface="Roboto Thin" panose="02000000000000000000" pitchFamily="2" charset="0"/>
            </a:rPr>
            <a:t>Schnelllebiges</a:t>
          </a:r>
          <a:r>
            <a:rPr lang="de-CH" sz="1800" kern="1200" dirty="0">
              <a:latin typeface="+mn-lt"/>
            </a:rPr>
            <a:t> </a:t>
          </a:r>
          <a:r>
            <a:rPr lang="de-CH" sz="1800" b="0" i="0" kern="1200" dirty="0">
              <a:latin typeface="+mn-lt"/>
              <a:ea typeface="Roboto Thin" panose="02000000000000000000" pitchFamily="2" charset="0"/>
            </a:rPr>
            <a:t>Umfeld</a:t>
          </a:r>
          <a:endParaRPr lang="en-US" sz="1800" b="0" i="0" kern="1200" dirty="0">
            <a:latin typeface="+mn-lt"/>
            <a:ea typeface="Roboto Thin" panose="02000000000000000000" pitchFamily="2" charset="0"/>
          </a:endParaRPr>
        </a:p>
      </dsp:txBody>
      <dsp:txXfrm>
        <a:off x="0" y="1882092"/>
        <a:ext cx="5629275" cy="376014"/>
      </dsp:txXfrm>
    </dsp:sp>
    <dsp:sp modelId="{C444744D-6862-C24B-B01E-4581A325FDA8}">
      <dsp:nvSpPr>
        <dsp:cNvPr id="0" name=""/>
        <dsp:cNvSpPr/>
      </dsp:nvSpPr>
      <dsp:spPr>
        <a:xfrm>
          <a:off x="0" y="2258107"/>
          <a:ext cx="56292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93E094-8B87-C44E-91FC-A3C732A7C7BB}">
      <dsp:nvSpPr>
        <dsp:cNvPr id="0" name=""/>
        <dsp:cNvSpPr/>
      </dsp:nvSpPr>
      <dsp:spPr>
        <a:xfrm>
          <a:off x="0" y="2258107"/>
          <a:ext cx="5629275" cy="37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2000" b="1" i="0" kern="1200" dirty="0">
              <a:latin typeface="+mn-lt"/>
              <a:ea typeface="Roboto Thin" panose="02000000000000000000" pitchFamily="2" charset="0"/>
            </a:rPr>
            <a:t>Sinnhaftigkeit</a:t>
          </a:r>
          <a:endParaRPr lang="en-US" sz="2000" b="1" i="0" kern="1200" dirty="0">
            <a:latin typeface="+mn-lt"/>
            <a:ea typeface="Roboto Thin" panose="02000000000000000000" pitchFamily="2" charset="0"/>
          </a:endParaRPr>
        </a:p>
      </dsp:txBody>
      <dsp:txXfrm>
        <a:off x="0" y="2258107"/>
        <a:ext cx="5629275" cy="376014"/>
      </dsp:txXfrm>
    </dsp:sp>
    <dsp:sp modelId="{10C91170-273E-1B49-8833-45A044912D95}">
      <dsp:nvSpPr>
        <dsp:cNvPr id="0" name=""/>
        <dsp:cNvSpPr/>
      </dsp:nvSpPr>
      <dsp:spPr>
        <a:xfrm>
          <a:off x="0" y="2634121"/>
          <a:ext cx="56292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EACE8B-35F8-0D4C-9BE4-8425ED137C78}">
      <dsp:nvSpPr>
        <dsp:cNvPr id="0" name=""/>
        <dsp:cNvSpPr/>
      </dsp:nvSpPr>
      <dsp:spPr>
        <a:xfrm>
          <a:off x="0" y="2634121"/>
          <a:ext cx="5629275" cy="37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0" i="0" kern="1200" dirty="0">
              <a:latin typeface="+mn-lt"/>
              <a:ea typeface="Roboto Thin" panose="02000000000000000000" pitchFamily="2" charset="0"/>
            </a:rPr>
            <a:t>Spezialisierung</a:t>
          </a:r>
        </a:p>
      </dsp:txBody>
      <dsp:txXfrm>
        <a:off x="0" y="2634121"/>
        <a:ext cx="5629275" cy="376014"/>
      </dsp:txXfrm>
    </dsp:sp>
    <dsp:sp modelId="{893B3E91-2C14-6E4C-947A-CC980FBD78FC}">
      <dsp:nvSpPr>
        <dsp:cNvPr id="0" name=""/>
        <dsp:cNvSpPr/>
      </dsp:nvSpPr>
      <dsp:spPr>
        <a:xfrm>
          <a:off x="0" y="3010135"/>
          <a:ext cx="56292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F4F360-C6FB-6640-9750-2A09627A39CF}">
      <dsp:nvSpPr>
        <dsp:cNvPr id="0" name=""/>
        <dsp:cNvSpPr/>
      </dsp:nvSpPr>
      <dsp:spPr>
        <a:xfrm>
          <a:off x="0" y="3010135"/>
          <a:ext cx="5629275" cy="37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0" i="0" kern="1200" dirty="0" err="1">
              <a:latin typeface="+mn-lt"/>
              <a:ea typeface="Roboto Thin" panose="02000000000000000000" pitchFamily="2" charset="0"/>
            </a:rPr>
            <a:t>Generalistentum</a:t>
          </a:r>
          <a:endParaRPr lang="de-DE" sz="1800" b="0" i="0" kern="1200" dirty="0">
            <a:latin typeface="+mn-lt"/>
            <a:ea typeface="Roboto Thin" panose="02000000000000000000" pitchFamily="2" charset="0"/>
          </a:endParaRPr>
        </a:p>
      </dsp:txBody>
      <dsp:txXfrm>
        <a:off x="0" y="3010135"/>
        <a:ext cx="5629275" cy="376014"/>
      </dsp:txXfrm>
    </dsp:sp>
    <dsp:sp modelId="{43A545BF-6DED-DE45-903D-A21F5EA3D66D}">
      <dsp:nvSpPr>
        <dsp:cNvPr id="0" name=""/>
        <dsp:cNvSpPr/>
      </dsp:nvSpPr>
      <dsp:spPr>
        <a:xfrm>
          <a:off x="0" y="3386149"/>
          <a:ext cx="56292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F6E119-78C5-4F4B-8988-027815611856}">
      <dsp:nvSpPr>
        <dsp:cNvPr id="0" name=""/>
        <dsp:cNvSpPr/>
      </dsp:nvSpPr>
      <dsp:spPr>
        <a:xfrm>
          <a:off x="0" y="3386149"/>
          <a:ext cx="5629275" cy="37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Roboto Thin" panose="02000000000000000000" pitchFamily="2" charset="0"/>
              <a:cs typeface="+mn-cs"/>
            </a:rPr>
            <a:t>Karriereleiter</a:t>
          </a:r>
        </a:p>
      </dsp:txBody>
      <dsp:txXfrm>
        <a:off x="0" y="3386149"/>
        <a:ext cx="5629275" cy="376014"/>
      </dsp:txXfrm>
    </dsp:sp>
    <dsp:sp modelId="{4F3F54B4-ECE0-AB45-8DB0-9E1542F5F755}">
      <dsp:nvSpPr>
        <dsp:cNvPr id="0" name=""/>
        <dsp:cNvSpPr/>
      </dsp:nvSpPr>
      <dsp:spPr>
        <a:xfrm>
          <a:off x="0" y="3762164"/>
          <a:ext cx="56292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D4AC82-CAEB-DC46-AD52-F95B3029FBD5}">
      <dsp:nvSpPr>
        <dsp:cNvPr id="0" name=""/>
        <dsp:cNvSpPr/>
      </dsp:nvSpPr>
      <dsp:spPr>
        <a:xfrm>
          <a:off x="0" y="3762164"/>
          <a:ext cx="5629275" cy="3760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Roboto Thin" panose="02000000000000000000" pitchFamily="2" charset="0"/>
              <a:cs typeface="+mn-cs"/>
            </a:rPr>
            <a:t>Vereinbarkeit Beruf / Familie</a:t>
          </a:r>
        </a:p>
      </dsp:txBody>
      <dsp:txXfrm>
        <a:off x="0" y="3762164"/>
        <a:ext cx="5629275" cy="3760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D54A1-D8AA-41B8-9FD7-0A15899C363C}" type="datetimeFigureOut">
              <a:rPr lang="de-CH" smtClean="0"/>
              <a:t>25.03.22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2CA13A-8886-4EF4-A93F-DF788EFD4DA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96895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C9B7A6-4976-4A57-A7C7-13DBD834A18C}" type="datetimeFigureOut">
              <a:rPr lang="de-CH" smtClean="0"/>
              <a:t>25.03.22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393FC-D180-41B5-90E3-958917BCDC5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01822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34C0A-0372-5243-A14F-BB59B26F83AD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38951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76153" y="2312988"/>
            <a:ext cx="11457834" cy="1296032"/>
          </a:xfrm>
        </p:spPr>
        <p:txBody>
          <a:bodyPr/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6153" y="3968750"/>
            <a:ext cx="11444372" cy="1044426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3428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CH" dirty="0"/>
          </a:p>
        </p:txBody>
      </p:sp>
      <p:sp>
        <p:nvSpPr>
          <p:cNvPr id="17" name="Textfeld 16"/>
          <p:cNvSpPr txBox="1"/>
          <p:nvPr userDrawn="1"/>
        </p:nvSpPr>
        <p:spPr>
          <a:xfrm>
            <a:off x="376152" y="6345239"/>
            <a:ext cx="4643611" cy="278586"/>
          </a:xfrm>
          <a:prstGeom prst="rect">
            <a:avLst/>
          </a:prstGeom>
          <a:noFill/>
        </p:spPr>
        <p:txBody>
          <a:bodyPr wrap="square" lIns="0" tIns="18895" rIns="0" bIns="0" rtlCol="0">
            <a:noAutofit/>
          </a:bodyPr>
          <a:lstStyle/>
          <a:p>
            <a:pPr>
              <a:lnSpc>
                <a:spcPts val="1200"/>
              </a:lnSpc>
            </a:pPr>
            <a:r>
              <a:rPr lang="de-CH" sz="1050" dirty="0"/>
              <a:t>Lagerstrasse 2</a:t>
            </a:r>
            <a:r>
              <a:rPr lang="de-CH" sz="1050" baseline="0" dirty="0"/>
              <a:t>  </a:t>
            </a:r>
            <a:r>
              <a:rPr lang="de-CH" sz="1050" dirty="0"/>
              <a:t> 8090 Zürich  </a:t>
            </a:r>
            <a:r>
              <a:rPr lang="de-CH" sz="1050" b="1" dirty="0"/>
              <a:t>phzh.ch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1BD3DFE-0F75-4E08-8182-CE3C80A963ED}"/>
              </a:ext>
            </a:extLst>
          </p:cNvPr>
          <p:cNvSpPr/>
          <p:nvPr userDrawn="1"/>
        </p:nvSpPr>
        <p:spPr>
          <a:xfrm>
            <a:off x="373063" y="2133600"/>
            <a:ext cx="810000" cy="1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89144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7" userDrawn="1">
          <p15:clr>
            <a:srgbClr val="FBAE40"/>
          </p15:clr>
        </p15:guide>
        <p15:guide id="2" orient="horz" pos="250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28156-4F50-4AE6-A3A3-240770D34F58}" type="datetimeFigureOut">
              <a:rPr lang="de-CH" smtClean="0"/>
              <a:t>25.03.22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C29DA-181A-4413-85A7-E4EB4311D63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9235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7F9BE2-5822-2442-8FA9-21CD5275C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C6FCB97-C8E6-F04D-BBBF-F9FABC03F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/>
              <a:t>Mastertextformat bearbeiten
Zweite Ebene
Dritte Ebene
Vierte Ebene
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90E608-F2C0-4342-AE6B-BCB4BA3A5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4CF9D-37CB-7D45-8890-515A4B39D2DA}" type="datetimeFigureOut">
              <a:rPr lang="de-CH" smtClean="0"/>
              <a:t>25.03.22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9F4C14D-A26A-2940-96E6-3B170306C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7FF1F1-7F5E-4741-BAC2-BE47D6966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DC87-656B-C547-A210-10057F928DE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23423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371475" y="368300"/>
            <a:ext cx="11449050" cy="6121400"/>
          </a:xfrm>
          <a:prstGeom prst="rect">
            <a:avLst/>
          </a:prstGeom>
          <a:solidFill>
            <a:srgbClr val="EE36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2000"/>
              </a:lnSpc>
            </a:pPr>
            <a:endParaRPr lang="de-CH" sz="1650" dirty="0" err="1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0985" y="404814"/>
            <a:ext cx="10850033" cy="2808166"/>
          </a:xfrm>
        </p:spPr>
        <p:txBody>
          <a:bodyPr/>
          <a:lstStyle>
            <a:lvl1pPr>
              <a:lnSpc>
                <a:spcPts val="9400"/>
              </a:lnSpc>
              <a:defRPr sz="82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4216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23" userDrawn="1">
          <p15:clr>
            <a:srgbClr val="FBAE40"/>
          </p15:clr>
        </p15:guide>
        <p15:guide id="3" pos="7257" userDrawn="1">
          <p15:clr>
            <a:srgbClr val="FBAE40"/>
          </p15:clr>
        </p15:guide>
        <p15:guide id="4" orient="horz" pos="408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71475" y="368300"/>
            <a:ext cx="11449050" cy="6121400"/>
          </a:xfrm>
          <a:prstGeom prst="rect">
            <a:avLst/>
          </a:prstGeom>
          <a:solidFill>
            <a:srgbClr val="20B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2000"/>
              </a:lnSpc>
            </a:pPr>
            <a:endParaRPr lang="de-CH" sz="1650" dirty="0" err="1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0985" y="404814"/>
            <a:ext cx="10850033" cy="3204210"/>
          </a:xfrm>
        </p:spPr>
        <p:txBody>
          <a:bodyPr/>
          <a:lstStyle>
            <a:lvl1pPr>
              <a:lnSpc>
                <a:spcPts val="9400"/>
              </a:lnSpc>
              <a:defRPr sz="82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14941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 userDrawn="1">
          <p15:clr>
            <a:srgbClr val="FBAE40"/>
          </p15:clr>
        </p15:guide>
        <p15:guide id="2" pos="438" userDrawn="1">
          <p15:clr>
            <a:srgbClr val="FBAE40"/>
          </p15:clr>
        </p15:guide>
        <p15:guide id="3" pos="725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371475" y="368300"/>
            <a:ext cx="11449050" cy="6121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2000"/>
              </a:lnSpc>
            </a:pPr>
            <a:endParaRPr lang="de-CH" sz="1650" dirty="0" err="1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0985" y="404814"/>
            <a:ext cx="10850033" cy="3204211"/>
          </a:xfrm>
        </p:spPr>
        <p:txBody>
          <a:bodyPr/>
          <a:lstStyle>
            <a:lvl1pPr>
              <a:lnSpc>
                <a:spcPts val="9400"/>
              </a:lnSpc>
              <a:defRPr sz="82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11685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 userDrawn="1">
          <p15:clr>
            <a:srgbClr val="FBAE40"/>
          </p15:clr>
        </p15:guide>
        <p15:guide id="2" pos="423" userDrawn="1">
          <p15:clr>
            <a:srgbClr val="FBAE40"/>
          </p15:clr>
        </p15:guide>
        <p15:guide id="3" pos="7257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848958" y="1844676"/>
            <a:ext cx="8494089" cy="4140200"/>
          </a:xfrm>
        </p:spPr>
        <p:txBody>
          <a:bodyPr/>
          <a:lstStyle>
            <a:lvl1pPr marL="450000" indent="-450000">
              <a:buFont typeface="+mj-lt"/>
              <a:buAutoNum type="arabicPeriod"/>
              <a:tabLst/>
              <a:defRPr sz="2200"/>
            </a:lvl1pPr>
            <a:lvl2pPr marL="900000" indent="-450000">
              <a:buFont typeface="+mj-lt"/>
              <a:buAutoNum type="arabicPeriod"/>
              <a:defRPr sz="2200"/>
            </a:lvl2pPr>
            <a:lvl3pPr marL="1350000" indent="-450000">
              <a:buFont typeface="+mj-lt"/>
              <a:buAutoNum type="arabicPeriod"/>
              <a:defRPr sz="2200"/>
            </a:lvl3pPr>
            <a:lvl4pPr marL="1800000" indent="-450000">
              <a:buFont typeface="+mj-lt"/>
              <a:buAutoNum type="arabicPeriod"/>
              <a:defRPr sz="2200"/>
            </a:lvl4pPr>
            <a:lvl5pPr marL="2250000" indent="-450000">
              <a:buFont typeface="+mj-lt"/>
              <a:buAutoNum type="arabicPeriod"/>
              <a:defRPr sz="2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2" name="Textfeld 1"/>
          <p:cNvSpPr txBox="1"/>
          <p:nvPr userDrawn="1"/>
        </p:nvSpPr>
        <p:spPr>
          <a:xfrm>
            <a:off x="11739155" y="6235337"/>
            <a:ext cx="12192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2000"/>
              </a:lnSpc>
            </a:pPr>
            <a:endParaRPr lang="de-DE" sz="2200" dirty="0" err="1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4403DC60-DB89-46C7-828C-5B3D914AA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F73FA8D-33C4-447F-A641-01412D476059}"/>
              </a:ext>
            </a:extLst>
          </p:cNvPr>
          <p:cNvSpPr/>
          <p:nvPr userDrawn="1"/>
        </p:nvSpPr>
        <p:spPr>
          <a:xfrm>
            <a:off x="373063" y="1665238"/>
            <a:ext cx="827999" cy="1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2000"/>
              </a:lnSpc>
            </a:pPr>
            <a:endParaRPr lang="de-DE" sz="2200" dirty="0" err="1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2DED422B-9793-457A-A54E-343D667C1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F779E-4B22-4C92-948E-F1514747BCEA}" type="datetime1">
              <a:rPr lang="de-CH" smtClean="0"/>
              <a:t>25.03.22</a:t>
            </a:fld>
            <a:endParaRPr lang="de-CH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38686E52-CF98-4776-9CAC-8A7C45929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8. November 2017 | Hier folgt ein Titel | Autoren</a:t>
            </a:r>
            <a:endParaRPr lang="de-CH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7CB66314-1AA9-4536-9910-7371C8841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34D7-1A9A-4FC0-B9F3-31EBDF69BA6A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515359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FA03A2-1350-4FD3-B84E-37A5BE790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F498723-F6C5-4D8C-8FBD-AFC9B429C4C0}"/>
              </a:ext>
            </a:extLst>
          </p:cNvPr>
          <p:cNvSpPr/>
          <p:nvPr userDrawn="1"/>
        </p:nvSpPr>
        <p:spPr>
          <a:xfrm>
            <a:off x="373063" y="1665238"/>
            <a:ext cx="827999" cy="1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2000"/>
              </a:lnSpc>
            </a:pPr>
            <a:endParaRPr lang="de-DE" sz="2200" dirty="0" err="1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0944DB-F2EB-4C2F-99B3-E61464672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7F299-70B3-435C-9AF7-FB8CC1F70D18}" type="datetime1">
              <a:rPr lang="de-CH" smtClean="0"/>
              <a:t>25.03.22</a:t>
            </a:fld>
            <a:endParaRPr lang="de-CH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E99C6C2F-0FF6-49EB-A048-EC67B12FA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8. November 2017 | Hier folgt ein Titel | Autoren</a:t>
            </a:r>
            <a:endParaRPr lang="de-CH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41213395-2338-4743-BA73-DB6585FC8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34D7-1A9A-4FC0-B9F3-31EBDF69BA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131640BF-1D30-4A7F-970F-94373AD9906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45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D13EEF-AEA2-44F8-9D70-BA7E1AEEA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F9B0594-AE9E-4FBB-9270-AC88DD2F7C76}"/>
              </a:ext>
            </a:extLst>
          </p:cNvPr>
          <p:cNvSpPr/>
          <p:nvPr userDrawn="1"/>
        </p:nvSpPr>
        <p:spPr>
          <a:xfrm>
            <a:off x="373063" y="1665238"/>
            <a:ext cx="827999" cy="1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2000"/>
              </a:lnSpc>
            </a:pPr>
            <a:endParaRPr lang="de-DE" sz="2200" dirty="0" err="1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C9EBEDD-C1ED-493B-96EB-1FDED2C5608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677BA1F-DC8A-4A50-A739-B0A162371ADD}" type="datetime1">
              <a:rPr lang="de-CH" smtClean="0"/>
              <a:t>25.03.22</a:t>
            </a:fld>
            <a:endParaRPr lang="de-CH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2A27F7AB-F354-4B91-9266-58B18B0A045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/>
              <a:t>8. November 2017 | Hier folgt ein Titel | Autoren</a:t>
            </a:r>
            <a:endParaRPr lang="de-CH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2BFE343E-8E9D-4953-93BA-9DEB828DB20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90034D7-1A9A-4FC0-B9F3-31EBDF69BA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2A94DE52-62AE-4BB8-AD55-F2D282CAC75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71475" y="1844675"/>
            <a:ext cx="5629275" cy="41402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5" name="Inhaltsplatzhalter 13">
            <a:extLst>
              <a:ext uri="{FF2B5EF4-FFF2-40B4-BE49-F238E27FC236}">
                <a16:creationId xmlns:a16="http://schemas.microsoft.com/office/drawing/2014/main" id="{6CDF4B51-B150-4DE4-B1DB-43A8DAE80C7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191250" y="1844675"/>
            <a:ext cx="5629275" cy="41402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3919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2D84F6-5D5B-4F06-9A7C-405728D33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FAD9D10-8BE9-4824-9EB3-CC006F061C68}"/>
              </a:ext>
            </a:extLst>
          </p:cNvPr>
          <p:cNvSpPr/>
          <p:nvPr userDrawn="1"/>
        </p:nvSpPr>
        <p:spPr>
          <a:xfrm>
            <a:off x="373063" y="1665238"/>
            <a:ext cx="827999" cy="1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2000"/>
              </a:lnSpc>
            </a:pPr>
            <a:endParaRPr lang="de-DE" sz="2200" dirty="0" err="1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E5028B9-9FA9-4DD1-99D7-3588FF26B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84157-B4F7-4C55-A9CB-F51AFC7025D9}" type="datetime1">
              <a:rPr lang="de-CH" smtClean="0"/>
              <a:t>25.03.22</a:t>
            </a:fld>
            <a:endParaRPr lang="de-CH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EA314DFD-AD05-4C99-A6AF-747D52FD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8. November 2017 | Hier folgt ein Titel | Autoren</a:t>
            </a:r>
            <a:endParaRPr lang="de-CH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B64BB7BD-9A3C-4E96-9CAC-148457249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34D7-1A9A-4FC0-B9F3-31EBDF69BA6A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05354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9479495" y="5301208"/>
            <a:ext cx="2447635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2000"/>
              </a:lnSpc>
            </a:pPr>
            <a:endParaRPr lang="de-DE" sz="1650" dirty="0" err="1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F544199-5DE6-40DB-8942-68CD9C186E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1475" y="368300"/>
            <a:ext cx="11449050" cy="61214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599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71475" y="333375"/>
            <a:ext cx="11449049" cy="125004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71476" y="1844676"/>
            <a:ext cx="11449048" cy="4140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886400" y="6345238"/>
            <a:ext cx="2781600" cy="310920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r">
              <a:lnSpc>
                <a:spcPts val="1200"/>
              </a:lnSpc>
              <a:defRPr sz="1050">
                <a:solidFill>
                  <a:schemeClr val="tx1"/>
                </a:solidFill>
              </a:defRPr>
            </a:lvl1pPr>
          </a:lstStyle>
          <a:p>
            <a:fld id="{106EAE1B-1630-40DA-A104-A97381EE242A}" type="datetime1">
              <a:rPr lang="de-CH" smtClean="0"/>
              <a:t>25.03.22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984763" y="6345238"/>
            <a:ext cx="6946964" cy="310922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lnSpc>
                <a:spcPts val="1200"/>
              </a:lnSpc>
              <a:defRPr sz="1050">
                <a:solidFill>
                  <a:schemeClr val="tx1"/>
                </a:solidFill>
              </a:defRPr>
            </a:lvl1pPr>
          </a:lstStyle>
          <a:p>
            <a:r>
              <a:rPr lang="de-CH"/>
              <a:t>8. November 2017 | Hier folgt ein Titel | Autoren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71475" y="6345238"/>
            <a:ext cx="396373" cy="310922"/>
          </a:xfrm>
          <a:prstGeom prst="rect">
            <a:avLst/>
          </a:prstGeom>
        </p:spPr>
        <p:txBody>
          <a:bodyPr vert="horz" lIns="0" tIns="25200" rIns="0" bIns="0" rtlCol="0" anchor="t" anchorCtr="0"/>
          <a:lstStyle>
            <a:lvl1pPr algn="l">
              <a:lnSpc>
                <a:spcPts val="1200"/>
              </a:lnSpc>
              <a:defRPr sz="1050">
                <a:solidFill>
                  <a:schemeClr val="tx1"/>
                </a:solidFill>
              </a:defRPr>
            </a:lvl1pPr>
          </a:lstStyle>
          <a:p>
            <a:fld id="{890034D7-1A9A-4FC0-B9F3-31EBDF69BA6A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3255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61" r:id="rId3"/>
    <p:sldLayoutId id="2147483660" r:id="rId4"/>
    <p:sldLayoutId id="2147483656" r:id="rId5"/>
    <p:sldLayoutId id="2147483666" r:id="rId6"/>
    <p:sldLayoutId id="2147483664" r:id="rId7"/>
    <p:sldLayoutId id="2147483654" r:id="rId8"/>
    <p:sldLayoutId id="2147483683" r:id="rId9"/>
    <p:sldLayoutId id="2147483684" r:id="rId10"/>
    <p:sldLayoutId id="2147483685" r:id="rId11"/>
  </p:sldLayoutIdLst>
  <p:hf hdr="0" dt="0"/>
  <p:txStyles>
    <p:titleStyle>
      <a:lvl1pPr algn="l" defTabSz="685622" rtl="0" eaLnBrk="1" latinLnBrk="0" hangingPunct="1">
        <a:lnSpc>
          <a:spcPts val="43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685622" rtl="0" eaLnBrk="1" latinLnBrk="0" hangingPunct="1">
        <a:lnSpc>
          <a:spcPct val="112000"/>
        </a:lnSpc>
        <a:spcBef>
          <a:spcPts val="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270000" algn="l" defTabSz="685622" rtl="0" eaLnBrk="1" latinLnBrk="0" hangingPunct="1">
        <a:lnSpc>
          <a:spcPct val="112000"/>
        </a:lnSpc>
        <a:spcBef>
          <a:spcPts val="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10000" indent="-270000" algn="l" defTabSz="685622" rtl="0" eaLnBrk="1" latinLnBrk="0" hangingPunct="1">
        <a:lnSpc>
          <a:spcPct val="112000"/>
        </a:lnSpc>
        <a:spcBef>
          <a:spcPts val="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270000" algn="l" defTabSz="685622" rtl="0" eaLnBrk="1" latinLnBrk="0" hangingPunct="1">
        <a:lnSpc>
          <a:spcPct val="112000"/>
        </a:lnSpc>
        <a:spcBef>
          <a:spcPts val="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350000" indent="-270000" algn="l" defTabSz="685622" rtl="0" eaLnBrk="1" latinLnBrk="0" hangingPunct="1">
        <a:lnSpc>
          <a:spcPct val="112000"/>
        </a:lnSpc>
        <a:spcBef>
          <a:spcPts val="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63" indent="-171406" algn="l" defTabSz="685622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74" indent="-171406" algn="l" defTabSz="685622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085" indent="-171406" algn="l" defTabSz="685622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897" indent="-171406" algn="l" defTabSz="685622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6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12" algn="l" defTabSz="6856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22" algn="l" defTabSz="6856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35" algn="l" defTabSz="6856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45" algn="l" defTabSz="6856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57" algn="l" defTabSz="6856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68" algn="l" defTabSz="6856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80" algn="l" defTabSz="6856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91" algn="l" defTabSz="6856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4" userDrawn="1">
          <p15:clr>
            <a:srgbClr val="F26B43"/>
          </p15:clr>
        </p15:guide>
        <p15:guide id="2" orient="horz" pos="232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orient="horz" pos="1003" userDrawn="1">
          <p15:clr>
            <a:srgbClr val="F26B43"/>
          </p15:clr>
        </p15:guide>
        <p15:guide id="5" orient="horz" pos="1162" userDrawn="1">
          <p15:clr>
            <a:srgbClr val="F26B43"/>
          </p15:clr>
        </p15:guide>
        <p15:guide id="6" orient="horz" pos="3770" userDrawn="1">
          <p15:clr>
            <a:srgbClr val="F26B43"/>
          </p15:clr>
        </p15:guide>
        <p15:guide id="7" orient="horz" pos="3997" userDrawn="1">
          <p15:clr>
            <a:srgbClr val="F26B43"/>
          </p15:clr>
        </p15:guide>
        <p15:guide id="8" pos="3840" userDrawn="1">
          <p15:clr>
            <a:srgbClr val="FBAE40"/>
          </p15:clr>
        </p15:guide>
        <p15:guide id="9" pos="3900" userDrawn="1">
          <p15:clr>
            <a:srgbClr val="FBAE40"/>
          </p15:clr>
        </p15:guide>
        <p15:guide id="10" pos="3780" userDrawn="1">
          <p15:clr>
            <a:srgbClr val="FBAE40"/>
          </p15:clr>
        </p15:guide>
        <p15:guide id="12" pos="6720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youtu.be/rHt-5-RyrJk?t=33" TargetMode="Externa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hyperlink" Target="https://kompassdigitalerwandel.ch/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tiff"/><Relationship Id="rId7" Type="http://schemas.openxmlformats.org/officeDocument/2006/relationships/image" Target="../media/image4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9.tiff"/><Relationship Id="rId5" Type="http://schemas.openxmlformats.org/officeDocument/2006/relationships/image" Target="../media/image88.tiff"/><Relationship Id="rId4" Type="http://schemas.openxmlformats.org/officeDocument/2006/relationships/image" Target="../media/image8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BD3580C2-04FF-EF41-AECE-9FE4F217E820}"/>
              </a:ext>
            </a:extLst>
          </p:cNvPr>
          <p:cNvSpPr/>
          <p:nvPr/>
        </p:nvSpPr>
        <p:spPr>
          <a:xfrm>
            <a:off x="0" y="0"/>
            <a:ext cx="12192000" cy="41311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7683DB93-0299-9749-91E2-9C774117625D}"/>
              </a:ext>
            </a:extLst>
          </p:cNvPr>
          <p:cNvSpPr/>
          <p:nvPr/>
        </p:nvSpPr>
        <p:spPr>
          <a:xfrm>
            <a:off x="998700" y="526680"/>
            <a:ext cx="793550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6000" b="1" dirty="0">
                <a:solidFill>
                  <a:schemeClr val="bg1"/>
                </a:solidFill>
              </a:rPr>
              <a:t>Digitale Arbeitswelt –</a:t>
            </a:r>
          </a:p>
          <a:p>
            <a:r>
              <a:rPr lang="de-CH" sz="6000" b="1" dirty="0">
                <a:solidFill>
                  <a:schemeClr val="bg1"/>
                </a:solidFill>
              </a:rPr>
              <a:t>Schule der Zukunft</a:t>
            </a:r>
            <a:endParaRPr lang="de-CH" sz="2800" dirty="0">
              <a:solidFill>
                <a:schemeClr val="bg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0D64012-8919-DC4A-B40A-C5489967D7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768" y="5096391"/>
            <a:ext cx="911877" cy="91187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1779C53-472C-5547-8332-02F02BB432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2157" y="4889087"/>
            <a:ext cx="1421239" cy="142123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F5D3577-339D-7B4F-8074-D6A4A118F3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609" y="5096391"/>
            <a:ext cx="1073779" cy="107377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25AA2C4-771C-834C-9122-822D65DEC6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291" y="4952981"/>
            <a:ext cx="1104746" cy="110474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1C415AA-E872-DE46-A6A3-87B39A258270}"/>
              </a:ext>
            </a:extLst>
          </p:cNvPr>
          <p:cNvSpPr/>
          <p:nvPr/>
        </p:nvSpPr>
        <p:spPr>
          <a:xfrm rot="1215757">
            <a:off x="9335307" y="2395321"/>
            <a:ext cx="2318657" cy="2318657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b="1" dirty="0"/>
              <a:t>Kantonale</a:t>
            </a:r>
          </a:p>
          <a:p>
            <a:pPr algn="ctr"/>
            <a:r>
              <a:rPr lang="de-CH" b="1" dirty="0"/>
              <a:t>Schul-</a:t>
            </a:r>
          </a:p>
          <a:p>
            <a:pPr algn="ctr"/>
            <a:r>
              <a:rPr lang="de-CH" b="1" dirty="0" err="1"/>
              <a:t>konferenz</a:t>
            </a:r>
            <a:endParaRPr lang="de-CH" b="1" dirty="0"/>
          </a:p>
          <a:p>
            <a:pPr algn="ctr"/>
            <a:r>
              <a:rPr lang="de-CH" b="1" dirty="0" err="1"/>
              <a:t>GeKo</a:t>
            </a:r>
            <a:endParaRPr lang="de-CH" b="1" dirty="0"/>
          </a:p>
          <a:p>
            <a:pPr algn="ctr"/>
            <a:endParaRPr lang="de-CH" sz="1600" dirty="0"/>
          </a:p>
          <a:p>
            <a:pPr algn="ctr"/>
            <a:r>
              <a:rPr lang="de-CH" sz="1600" dirty="0"/>
              <a:t>30. März 2022</a:t>
            </a:r>
            <a:endParaRPr lang="de-CH" sz="1200" dirty="0"/>
          </a:p>
        </p:txBody>
      </p:sp>
      <p:pic>
        <p:nvPicPr>
          <p:cNvPr id="1026" name="Picture 2" descr="Erziehungsdepartement Basel-Stadt | Ivanti">
            <a:extLst>
              <a:ext uri="{FF2B5EF4-FFF2-40B4-BE49-F238E27FC236}">
                <a16:creationId xmlns:a16="http://schemas.microsoft.com/office/drawing/2014/main" id="{1D085FDE-912D-0346-AA3C-2116A18DC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316" y="4552854"/>
            <a:ext cx="2159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823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F5D121F-EF34-9647-A4BB-FF03314A9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124" name="Picture 4" descr="Demonstration BGE | Climate justice, Climate change, Civil disobedience">
            <a:extLst>
              <a:ext uri="{FF2B5EF4-FFF2-40B4-BE49-F238E27FC236}">
                <a16:creationId xmlns:a16="http://schemas.microsoft.com/office/drawing/2014/main" id="{C1F84239-69AD-E24D-912D-7BFCB57F9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800" y="0"/>
            <a:ext cx="10312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305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EDC07F5-DE19-6B4D-9AC6-ECCB04550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z="2000" b="1" dirty="0"/>
              <a:t>1961</a:t>
            </a:r>
          </a:p>
        </p:txBody>
      </p:sp>
      <p:pic>
        <p:nvPicPr>
          <p:cNvPr id="13314" name="Picture 2" descr="Image">
            <a:extLst>
              <a:ext uri="{FF2B5EF4-FFF2-40B4-BE49-F238E27FC236}">
                <a16:creationId xmlns:a16="http://schemas.microsoft.com/office/drawing/2014/main" id="{9C632351-10EB-364D-879C-021130D66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8487" y="0"/>
            <a:ext cx="9048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078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900C68D-A766-1C4C-9238-4A54C7DDDA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72" y="0"/>
            <a:ext cx="10294612" cy="421105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1ECAB69-0C36-A341-9F16-1C6E2D58C6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0847" y="3919364"/>
            <a:ext cx="2110719" cy="288032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D8FBD42-0022-B24F-80C8-28CBFB0C1C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1029" y="3861048"/>
            <a:ext cx="2809643" cy="299695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8CFD97B-08FF-A046-A6DC-00E69F27DD6A}"/>
              </a:ext>
            </a:extLst>
          </p:cNvPr>
          <p:cNvSpPr txBox="1"/>
          <p:nvPr/>
        </p:nvSpPr>
        <p:spPr>
          <a:xfrm>
            <a:off x="2645047" y="6390862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1100A15-F918-F540-90E5-0C6B21AD057F}"/>
              </a:ext>
            </a:extLst>
          </p:cNvPr>
          <p:cNvSpPr txBox="1"/>
          <p:nvPr/>
        </p:nvSpPr>
        <p:spPr>
          <a:xfrm>
            <a:off x="5905229" y="6390862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708126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7BC72DD8-0DA0-CE42-902B-778C9050F933}"/>
              </a:ext>
            </a:extLst>
          </p:cNvPr>
          <p:cNvSpPr txBox="1">
            <a:spLocks/>
          </p:cNvSpPr>
          <p:nvPr/>
        </p:nvSpPr>
        <p:spPr>
          <a:xfrm>
            <a:off x="556591" y="324029"/>
            <a:ext cx="8423670" cy="1008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3200" dirty="0"/>
              <a:t>Das </a:t>
            </a:r>
            <a:r>
              <a:rPr lang="de-CH" sz="3200" b="1" dirty="0"/>
              <a:t>Ende der Arbeit </a:t>
            </a:r>
            <a:r>
              <a:rPr lang="de-CH" sz="3200" dirty="0"/>
              <a:t>ist nicht in Sicht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74BA6DB-EBB1-364B-8F20-D26521FC4B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2206" y="3035920"/>
            <a:ext cx="7119794" cy="483808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09C72C5-3F5D-B346-8A47-1D5C5550F1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864" y="1262455"/>
            <a:ext cx="3962336" cy="391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06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98E5008-5B5C-DE46-9413-EBE3E52D97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3846"/>
            <a:ext cx="6678460" cy="549030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FCE4785-816D-E548-A9FC-DE8D0312AC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7513" y="683846"/>
            <a:ext cx="4984289" cy="5490308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7D0BCE45-C1BE-8A47-A2E6-0FCF6793D6DD}"/>
              </a:ext>
            </a:extLst>
          </p:cNvPr>
          <p:cNvSpPr/>
          <p:nvPr/>
        </p:nvSpPr>
        <p:spPr>
          <a:xfrm>
            <a:off x="6023113" y="367748"/>
            <a:ext cx="914400" cy="6301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2000"/>
              </a:lnSpc>
            </a:pPr>
            <a:endParaRPr lang="de-DE" sz="2200" dirty="0" err="1"/>
          </a:p>
        </p:txBody>
      </p:sp>
    </p:spTree>
    <p:extLst>
      <p:ext uri="{BB962C8B-B14F-4D97-AF65-F5344CB8AC3E}">
        <p14:creationId xmlns:p14="http://schemas.microsoft.com/office/powerpoint/2010/main" val="3481646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A76CDA3F-2141-F349-A7BF-CEB19B61AA2B}"/>
              </a:ext>
            </a:extLst>
          </p:cNvPr>
          <p:cNvSpPr txBox="1">
            <a:spLocks/>
          </p:cNvSpPr>
          <p:nvPr/>
        </p:nvSpPr>
        <p:spPr>
          <a:xfrm>
            <a:off x="569661" y="444147"/>
            <a:ext cx="10515600" cy="132556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685622" rtl="0" eaLnBrk="1" latinLnBrk="0" hangingPunct="1">
              <a:lnSpc>
                <a:spcPts val="4300"/>
              </a:lnSpc>
              <a:spcBef>
                <a:spcPct val="0"/>
              </a:spcBef>
              <a:buNone/>
              <a:defRPr sz="3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2800" b="1" dirty="0"/>
              <a:t>Jack Ma</a:t>
            </a:r>
            <a:r>
              <a:rPr lang="de-DE" sz="12800" dirty="0"/>
              <a:t>, </a:t>
            </a:r>
            <a:r>
              <a:rPr lang="de-DE" sz="12800" dirty="0" err="1"/>
              <a:t>Alibaba</a:t>
            </a:r>
            <a:endParaRPr lang="de-DE" sz="12800" dirty="0"/>
          </a:p>
          <a:p>
            <a:r>
              <a:rPr lang="de-DE" sz="12800" dirty="0"/>
              <a:t>Zukunft der Bildung</a:t>
            </a:r>
            <a:br>
              <a:rPr lang="de-DE" sz="2800" dirty="0"/>
            </a:br>
            <a:endParaRPr lang="de-DE" sz="280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1697FBA-776F-B34B-A77D-AF1493B46AB0}"/>
              </a:ext>
            </a:extLst>
          </p:cNvPr>
          <p:cNvSpPr/>
          <p:nvPr/>
        </p:nvSpPr>
        <p:spPr>
          <a:xfrm>
            <a:off x="531561" y="5757660"/>
            <a:ext cx="33505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200" dirty="0">
                <a:hlinkClick r:id="rId2"/>
              </a:rPr>
              <a:t>https://youtu.be/rHt-5-RyrJk?t=33</a:t>
            </a:r>
            <a:r>
              <a:rPr lang="de-CH" sz="1200" dirty="0"/>
              <a:t> – WEF 2018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922AB84-3F63-C841-A633-902E2AE446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661" y="2343270"/>
            <a:ext cx="6326439" cy="328789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0969252-4870-2E41-AC3E-9032435188CE}"/>
              </a:ext>
            </a:extLst>
          </p:cNvPr>
          <p:cNvSpPr txBox="1"/>
          <p:nvPr/>
        </p:nvSpPr>
        <p:spPr>
          <a:xfrm>
            <a:off x="7302500" y="2343270"/>
            <a:ext cx="4455491" cy="41442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sz="2400" b="1" dirty="0"/>
              <a:t>«Wir müssen Kindern beibringen, was Maschinen eben </a:t>
            </a:r>
            <a:r>
              <a:rPr lang="de-DE" sz="2400" dirty="0"/>
              <a:t>nicht</a:t>
            </a:r>
            <a:r>
              <a:rPr lang="de-DE" sz="2400" b="1" dirty="0"/>
              <a:t> können:</a:t>
            </a:r>
          </a:p>
          <a:p>
            <a:pPr>
              <a:lnSpc>
                <a:spcPct val="112000"/>
              </a:lnSpc>
            </a:pPr>
            <a:endParaRPr lang="de-DE" sz="2400" b="1" dirty="0"/>
          </a:p>
          <a:p>
            <a:pPr>
              <a:lnSpc>
                <a:spcPct val="112000"/>
              </a:lnSpc>
            </a:pPr>
            <a:r>
              <a:rPr lang="de-DE" sz="2400" b="1" dirty="0"/>
              <a:t>Werte, Glauben, kritisches Denken, Teamwork, Empathie, Sport, Musik, Kunst.»</a:t>
            </a:r>
          </a:p>
        </p:txBody>
      </p:sp>
    </p:spTree>
    <p:extLst>
      <p:ext uri="{BB962C8B-B14F-4D97-AF65-F5344CB8AC3E}">
        <p14:creationId xmlns:p14="http://schemas.microsoft.com/office/powerpoint/2010/main" val="3128958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7D5287F-2B4E-5841-906B-1038524200BD}"/>
              </a:ext>
            </a:extLst>
          </p:cNvPr>
          <p:cNvSpPr/>
          <p:nvPr/>
        </p:nvSpPr>
        <p:spPr>
          <a:xfrm>
            <a:off x="771896" y="748145"/>
            <a:ext cx="10580914" cy="54151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C162D46-8D62-324A-87ED-8B14DDC00604}"/>
              </a:ext>
            </a:extLst>
          </p:cNvPr>
          <p:cNvSpPr txBox="1"/>
          <p:nvPr/>
        </p:nvSpPr>
        <p:spPr>
          <a:xfrm>
            <a:off x="2022120" y="1338790"/>
            <a:ext cx="61379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Was verstehen wir unter Digitalisierung der Bildung?</a:t>
            </a:r>
            <a:endParaRPr lang="de-DE" sz="6000" b="1" dirty="0">
              <a:solidFill>
                <a:schemeClr val="bg1"/>
              </a:solidFill>
            </a:endParaRPr>
          </a:p>
          <a:p>
            <a:r>
              <a:rPr lang="de-DE" b="1" dirty="0">
                <a:solidFill>
                  <a:schemeClr val="bg1"/>
                </a:solidFill>
              </a:rPr>
              <a:t> </a:t>
            </a:r>
            <a:endParaRPr lang="de-DE" sz="6600" b="1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5A03066-6170-0B49-9F5E-E26843BCB084}"/>
              </a:ext>
            </a:extLst>
          </p:cNvPr>
          <p:cNvSpPr/>
          <p:nvPr/>
        </p:nvSpPr>
        <p:spPr>
          <a:xfrm>
            <a:off x="8976631" y="388610"/>
            <a:ext cx="1900360" cy="19003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96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75767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B227246-EB0F-3F47-BA57-6560CD8142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477" y="301977"/>
            <a:ext cx="6226630" cy="2788356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13BF61C3-E61B-DA43-82D3-F3799C916F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5311" y="0"/>
            <a:ext cx="5058717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B510FFE-CC11-3D43-9BA8-5824D13508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32" y="3428999"/>
            <a:ext cx="6002165" cy="314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455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447E4C9-D1B9-884B-8E46-461E8AA43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260648"/>
            <a:ext cx="8888273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07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B414C00B-9EF3-F14B-B932-80110F7993AB}"/>
              </a:ext>
            </a:extLst>
          </p:cNvPr>
          <p:cNvSpPr txBox="1">
            <a:spLocks/>
          </p:cNvSpPr>
          <p:nvPr/>
        </p:nvSpPr>
        <p:spPr>
          <a:xfrm>
            <a:off x="559231" y="373365"/>
            <a:ext cx="10515600" cy="1325563"/>
          </a:xfrm>
          <a:prstGeom prst="rect">
            <a:avLst/>
          </a:prstGeom>
        </p:spPr>
        <p:txBody>
          <a:bodyPr/>
          <a:lstStyle>
            <a:lvl1pPr algn="l" defTabSz="685622" rtl="0" eaLnBrk="1" latinLnBrk="0" hangingPunct="1">
              <a:lnSpc>
                <a:spcPts val="4300"/>
              </a:lnSpc>
              <a:spcBef>
                <a:spcPct val="0"/>
              </a:spcBef>
              <a:buNone/>
              <a:defRPr sz="3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/>
              <a:t>Digitalisierung und Bildung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175BA9D-978D-9B45-9630-E1E01B869466}"/>
              </a:ext>
            </a:extLst>
          </p:cNvPr>
          <p:cNvSpPr txBox="1"/>
          <p:nvPr/>
        </p:nvSpPr>
        <p:spPr>
          <a:xfrm>
            <a:off x="724705" y="1196355"/>
            <a:ext cx="11307580" cy="5159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sz="2000" dirty="0"/>
              <a:t>	</a:t>
            </a:r>
            <a:r>
              <a:rPr lang="de-DE" dirty="0">
                <a:ea typeface="Helvetica Neue Light" panose="02000403000000020004" pitchFamily="2" charset="0"/>
              </a:rPr>
              <a:t>Informatik-Unterricht		</a:t>
            </a:r>
            <a:r>
              <a:rPr lang="de-DE" b="1" dirty="0">
                <a:ea typeface="Helvetica Neue Light" panose="02000403000000020004" pitchFamily="2" charset="0"/>
              </a:rPr>
              <a:t>Big Tech und Schulen vs. Open Source Software</a:t>
            </a:r>
            <a:r>
              <a:rPr lang="de-DE" dirty="0">
                <a:ea typeface="Helvetica Neue Light" panose="02000403000000020004" pitchFamily="2" charset="0"/>
              </a:rPr>
              <a:t>				</a:t>
            </a:r>
            <a:r>
              <a:rPr lang="de-DE" b="1" dirty="0">
                <a:ea typeface="Helvetica Neue Light" panose="02000403000000020004" pitchFamily="2" charset="0"/>
              </a:rPr>
              <a:t>BYOD vs. 1:1			</a:t>
            </a:r>
            <a:r>
              <a:rPr lang="de-DE" dirty="0">
                <a:ea typeface="Helvetica Neue Light" panose="02000403000000020004" pitchFamily="2" charset="0"/>
              </a:rPr>
              <a:t>Digitales Prüfen</a:t>
            </a:r>
          </a:p>
          <a:p>
            <a:pPr>
              <a:lnSpc>
                <a:spcPct val="112000"/>
              </a:lnSpc>
            </a:pPr>
            <a:r>
              <a:rPr lang="de-DE" dirty="0">
                <a:ea typeface="Helvetica Neue Light" panose="02000403000000020004" pitchFamily="2" charset="0"/>
              </a:rPr>
              <a:t>Medienbildung			</a:t>
            </a:r>
            <a:r>
              <a:rPr lang="de-DE" sz="2000" dirty="0">
                <a:ea typeface="Helvetica Neue Light" panose="02000403000000020004" pitchFamily="2" charset="0"/>
              </a:rPr>
              <a:t>Smartphone-</a:t>
            </a:r>
            <a:r>
              <a:rPr lang="de-DE" sz="2000" dirty="0" err="1">
                <a:ea typeface="Helvetica Neue Light" panose="02000403000000020004" pitchFamily="2" charset="0"/>
              </a:rPr>
              <a:t>Policy</a:t>
            </a:r>
            <a:r>
              <a:rPr lang="de-DE" sz="2000" dirty="0">
                <a:ea typeface="Helvetica Neue Light" panose="02000403000000020004" pitchFamily="2" charset="0"/>
              </a:rPr>
              <a:t> im Schulhaus		E-Portfolios</a:t>
            </a:r>
            <a:endParaRPr lang="de-DE" dirty="0">
              <a:ea typeface="Helvetica Neue Light" panose="02000403000000020004" pitchFamily="2" charset="0"/>
            </a:endParaRPr>
          </a:p>
          <a:p>
            <a:pPr>
              <a:lnSpc>
                <a:spcPct val="112000"/>
              </a:lnSpc>
            </a:pPr>
            <a:r>
              <a:rPr lang="de-DE" dirty="0">
                <a:ea typeface="Helvetica Neue Light" panose="02000403000000020004" pitchFamily="2" charset="0"/>
              </a:rPr>
              <a:t>		</a:t>
            </a:r>
            <a:r>
              <a:rPr lang="de-DE" sz="1400" dirty="0">
                <a:ea typeface="Helvetica Neue Light" panose="02000403000000020004" pitchFamily="2" charset="0"/>
              </a:rPr>
              <a:t>Prävention Cybermobbing		</a:t>
            </a:r>
            <a:r>
              <a:rPr lang="de-DE" dirty="0">
                <a:ea typeface="Helvetica Neue Light" panose="02000403000000020004" pitchFamily="2" charset="0"/>
              </a:rPr>
              <a:t>Virtual Reality Education		</a:t>
            </a:r>
            <a:endParaRPr lang="de-DE" b="1" dirty="0">
              <a:ea typeface="Helvetica Neue Light" panose="02000403000000020004" pitchFamily="2" charset="0"/>
            </a:endParaRPr>
          </a:p>
          <a:p>
            <a:pPr>
              <a:lnSpc>
                <a:spcPct val="112000"/>
              </a:lnSpc>
            </a:pPr>
            <a:r>
              <a:rPr lang="de-DE" sz="2400" dirty="0">
                <a:ea typeface="Helvetica Neue Light" panose="02000403000000020004" pitchFamily="2" charset="0"/>
              </a:rPr>
              <a:t>Tablets und Laptops im Unterricht	</a:t>
            </a:r>
            <a:r>
              <a:rPr lang="de-DE" dirty="0">
                <a:ea typeface="Helvetica Neue Light" panose="02000403000000020004" pitchFamily="2" charset="0"/>
              </a:rPr>
              <a:t>		Social Media (als Lehrperson, </a:t>
            </a:r>
            <a:r>
              <a:rPr lang="de-DE" dirty="0" err="1">
                <a:ea typeface="Helvetica Neue Light" panose="02000403000000020004" pitchFamily="2" charset="0"/>
              </a:rPr>
              <a:t>SuS</a:t>
            </a:r>
            <a:r>
              <a:rPr lang="de-DE" dirty="0">
                <a:ea typeface="Helvetica Neue Light" panose="02000403000000020004" pitchFamily="2" charset="0"/>
              </a:rPr>
              <a:t>, Schule)	</a:t>
            </a:r>
          </a:p>
          <a:p>
            <a:pPr>
              <a:lnSpc>
                <a:spcPct val="112000"/>
              </a:lnSpc>
            </a:pPr>
            <a:r>
              <a:rPr lang="de-DE" dirty="0">
                <a:ea typeface="Helvetica Neue Light" panose="02000403000000020004" pitchFamily="2" charset="0"/>
              </a:rPr>
              <a:t>	Persönliche Lernumgebung		Umgang mit ständiger digitaler Erreichbarkeit</a:t>
            </a:r>
          </a:p>
          <a:p>
            <a:pPr>
              <a:lnSpc>
                <a:spcPct val="112000"/>
              </a:lnSpc>
            </a:pPr>
            <a:r>
              <a:rPr lang="de-DE" sz="1400" dirty="0">
                <a:ea typeface="Helvetica Neue Light" panose="02000403000000020004" pitchFamily="2" charset="0"/>
              </a:rPr>
              <a:t>	Prävention Onlinesucht      </a:t>
            </a:r>
            <a:r>
              <a:rPr lang="de-DE" sz="2000" dirty="0">
                <a:ea typeface="Helvetica Neue Light" panose="02000403000000020004" pitchFamily="2" charset="0"/>
              </a:rPr>
              <a:t>Bildungsdaten		</a:t>
            </a:r>
            <a:r>
              <a:rPr lang="de-DE" sz="2400" dirty="0">
                <a:ea typeface="Helvetica Neue Light" panose="02000403000000020004" pitchFamily="2" charset="0"/>
              </a:rPr>
              <a:t>Robotik	         </a:t>
            </a:r>
            <a:r>
              <a:rPr lang="de-DE" sz="1600" dirty="0">
                <a:ea typeface="Helvetica Neue Light" panose="02000403000000020004" pitchFamily="2" charset="0"/>
              </a:rPr>
              <a:t>Datenschutz</a:t>
            </a:r>
            <a:endParaRPr lang="de-DE" sz="1050" dirty="0">
              <a:ea typeface="Helvetica Neue Light" panose="02000403000000020004" pitchFamily="2" charset="0"/>
            </a:endParaRPr>
          </a:p>
          <a:p>
            <a:pPr>
              <a:lnSpc>
                <a:spcPct val="112000"/>
              </a:lnSpc>
            </a:pPr>
            <a:r>
              <a:rPr lang="de-DE" sz="1400" dirty="0" err="1">
                <a:ea typeface="Helvetica Neue Light" panose="02000403000000020004" pitchFamily="2" charset="0"/>
              </a:rPr>
              <a:t>Serious</a:t>
            </a:r>
            <a:r>
              <a:rPr lang="de-DE" sz="1400" dirty="0">
                <a:ea typeface="Helvetica Neue Light" panose="02000403000000020004" pitchFamily="2" charset="0"/>
              </a:rPr>
              <a:t> Games			</a:t>
            </a:r>
            <a:r>
              <a:rPr lang="de-DE" sz="1400" b="1" dirty="0">
                <a:ea typeface="Helvetica Neue Light" panose="02000403000000020004" pitchFamily="2" charset="0"/>
              </a:rPr>
              <a:t>digitale Ablenkungen	</a:t>
            </a:r>
            <a:r>
              <a:rPr lang="de-DE" sz="1400" dirty="0">
                <a:ea typeface="Helvetica Neue Light" panose="02000403000000020004" pitchFamily="2" charset="0"/>
              </a:rPr>
              <a:t>			Digitale Diversität</a:t>
            </a:r>
          </a:p>
          <a:p>
            <a:pPr>
              <a:lnSpc>
                <a:spcPct val="112000"/>
              </a:lnSpc>
            </a:pPr>
            <a:r>
              <a:rPr lang="de-DE" dirty="0">
                <a:ea typeface="Helvetica Neue Light" panose="02000403000000020004" pitchFamily="2" charset="0"/>
              </a:rPr>
              <a:t>		</a:t>
            </a:r>
            <a:r>
              <a:rPr lang="de-DE" sz="1600" dirty="0">
                <a:ea typeface="Helvetica Neue Light" panose="02000403000000020004" pitchFamily="2" charset="0"/>
              </a:rPr>
              <a:t>E-Learning</a:t>
            </a:r>
            <a:r>
              <a:rPr lang="de-DE" sz="2000" dirty="0">
                <a:ea typeface="Helvetica Neue Light" panose="02000403000000020004" pitchFamily="2" charset="0"/>
              </a:rPr>
              <a:t>		</a:t>
            </a:r>
            <a:r>
              <a:rPr lang="de-DE" dirty="0" err="1">
                <a:ea typeface="Helvetica Neue Light" panose="02000403000000020004" pitchFamily="2" charset="0"/>
              </a:rPr>
              <a:t>Gamification</a:t>
            </a:r>
            <a:r>
              <a:rPr lang="de-DE" dirty="0">
                <a:ea typeface="Helvetica Neue Light" panose="02000403000000020004" pitchFamily="2" charset="0"/>
              </a:rPr>
              <a:t> des Unterrichts</a:t>
            </a:r>
          </a:p>
          <a:p>
            <a:pPr>
              <a:lnSpc>
                <a:spcPct val="112000"/>
              </a:lnSpc>
            </a:pPr>
            <a:r>
              <a:rPr lang="de-DE" dirty="0">
                <a:ea typeface="Helvetica Neue Light" panose="02000403000000020004" pitchFamily="2" charset="0"/>
              </a:rPr>
              <a:t>	Programmieren lernen 			</a:t>
            </a:r>
            <a:r>
              <a:rPr lang="de-DE" sz="2000" dirty="0">
                <a:ea typeface="Helvetica Neue Light" panose="02000403000000020004" pitchFamily="2" charset="0"/>
              </a:rPr>
              <a:t>Online-Recherche und Bibliotheksfaulheit      </a:t>
            </a:r>
            <a:r>
              <a:rPr lang="de-DE" sz="2000" dirty="0" err="1">
                <a:ea typeface="Helvetica Neue Light" panose="02000403000000020004" pitchFamily="2" charset="0"/>
              </a:rPr>
              <a:t>Flipped</a:t>
            </a:r>
            <a:r>
              <a:rPr lang="de-DE" sz="2000" dirty="0">
                <a:ea typeface="Helvetica Neue Light" panose="02000403000000020004" pitchFamily="2" charset="0"/>
              </a:rPr>
              <a:t> </a:t>
            </a:r>
            <a:r>
              <a:rPr lang="de-DE" sz="2000" dirty="0" err="1">
                <a:ea typeface="Helvetica Neue Light" panose="02000403000000020004" pitchFamily="2" charset="0"/>
              </a:rPr>
              <a:t>Classroom</a:t>
            </a:r>
            <a:r>
              <a:rPr lang="de-DE" sz="2000" dirty="0">
                <a:ea typeface="Helvetica Neue Light" panose="02000403000000020004" pitchFamily="2" charset="0"/>
              </a:rPr>
              <a:t>		</a:t>
            </a:r>
            <a:r>
              <a:rPr lang="de-DE" sz="2400" dirty="0">
                <a:ea typeface="Helvetica Neue Light" panose="02000403000000020004" pitchFamily="2" charset="0"/>
              </a:rPr>
              <a:t>Agile Teamführung		</a:t>
            </a:r>
            <a:r>
              <a:rPr lang="de-DE" dirty="0">
                <a:ea typeface="Helvetica Neue Light" panose="02000403000000020004" pitchFamily="2" charset="0"/>
              </a:rPr>
              <a:t> </a:t>
            </a:r>
            <a:r>
              <a:rPr lang="de-DE" dirty="0" err="1">
                <a:ea typeface="Helvetica Neue Light" panose="02000403000000020004" pitchFamily="2" charset="0"/>
              </a:rPr>
              <a:t>Blended</a:t>
            </a:r>
            <a:r>
              <a:rPr lang="de-DE" dirty="0">
                <a:ea typeface="Helvetica Neue Light" panose="02000403000000020004" pitchFamily="2" charset="0"/>
              </a:rPr>
              <a:t> Learning</a:t>
            </a:r>
          </a:p>
          <a:p>
            <a:pPr>
              <a:lnSpc>
                <a:spcPct val="112000"/>
              </a:lnSpc>
            </a:pPr>
            <a:r>
              <a:rPr lang="de-DE" sz="2800" dirty="0">
                <a:ea typeface="Helvetica Neue Light" panose="02000403000000020004" pitchFamily="2" charset="0"/>
              </a:rPr>
              <a:t>	Lernen über </a:t>
            </a:r>
            <a:r>
              <a:rPr lang="de-DE" dirty="0">
                <a:ea typeface="Helvetica Neue Light" panose="02000403000000020004" pitchFamily="2" charset="0"/>
              </a:rPr>
              <a:t>Plattformökonomie, digitale Demokratie, Algorithmenethik, digitale 	Geschäftsmodelle, digitales Urheberrecht, Arbeitswelt 4.0</a:t>
            </a:r>
          </a:p>
          <a:p>
            <a:pPr>
              <a:lnSpc>
                <a:spcPct val="112000"/>
              </a:lnSpc>
            </a:pPr>
            <a:r>
              <a:rPr lang="de-DE" dirty="0">
                <a:ea typeface="Helvetica Neue Light" panose="02000403000000020004" pitchFamily="2" charset="0"/>
              </a:rPr>
              <a:t>Quellen-Kritik</a:t>
            </a:r>
            <a:r>
              <a:rPr lang="de-DE" sz="2000" dirty="0">
                <a:ea typeface="Helvetica Neue Light" panose="02000403000000020004" pitchFamily="2" charset="0"/>
              </a:rPr>
              <a:t>		</a:t>
            </a:r>
            <a:r>
              <a:rPr lang="de-DE" sz="1400" dirty="0">
                <a:ea typeface="Helvetica Neue Light" panose="02000403000000020004" pitchFamily="2" charset="0"/>
              </a:rPr>
              <a:t>Verschlüsselung						</a:t>
            </a:r>
            <a:r>
              <a:rPr lang="de-DE" sz="3200" b="1" dirty="0">
                <a:ea typeface="Helvetica Neue Light" panose="02000403000000020004" pitchFamily="2" charset="0"/>
              </a:rPr>
              <a:t>4K</a:t>
            </a:r>
            <a:endParaRPr lang="de-DE" sz="4400" b="1" dirty="0">
              <a:ea typeface="Helvetica Neue Light" panose="02000403000000020004" pitchFamily="2" charset="0"/>
            </a:endParaRPr>
          </a:p>
          <a:p>
            <a:pPr>
              <a:lnSpc>
                <a:spcPct val="112000"/>
              </a:lnSpc>
            </a:pPr>
            <a:r>
              <a:rPr lang="de-DE" sz="2000" dirty="0">
                <a:ea typeface="Helvetica Neue Light" panose="02000403000000020004" pitchFamily="2" charset="0"/>
              </a:rPr>
              <a:t>		Digitale Kompetenzen und Kompetenzen im digitalen Zeitalter </a:t>
            </a:r>
          </a:p>
          <a:p>
            <a:pPr>
              <a:lnSpc>
                <a:spcPct val="112000"/>
              </a:lnSpc>
            </a:pPr>
            <a:endParaRPr lang="de-DE" sz="2000" dirty="0">
              <a:ea typeface="Helvetica Neue Light" panose="02000403000000020004" pitchFamily="2" charset="0"/>
            </a:endParaRPr>
          </a:p>
          <a:p>
            <a:pPr>
              <a:lnSpc>
                <a:spcPct val="112000"/>
              </a:lnSpc>
            </a:pP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1567899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2FD56CD-0385-9346-B34B-2BDAA51F78CE}"/>
              </a:ext>
            </a:extLst>
          </p:cNvPr>
          <p:cNvSpPr txBox="1"/>
          <p:nvPr/>
        </p:nvSpPr>
        <p:spPr>
          <a:xfrm>
            <a:off x="2487060" y="699331"/>
            <a:ext cx="879769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000000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Dr. Sarah Genner</a:t>
            </a: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Digitalexpertin, Dozentin, Verwaltungsrätin, Ex-Lehrerin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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FA47063-1BDB-F84B-9208-747E9BC64A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344" y="591941"/>
            <a:ext cx="1149880" cy="111577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6290285-40F9-334C-9A66-F22C1C66E4E7}"/>
              </a:ext>
            </a:extLst>
          </p:cNvPr>
          <p:cNvSpPr txBox="1"/>
          <p:nvPr/>
        </p:nvSpPr>
        <p:spPr>
          <a:xfrm>
            <a:off x="860344" y="4703314"/>
            <a:ext cx="7937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Switzerland 		    Cocos Islands</a:t>
            </a:r>
          </a:p>
          <a:p>
            <a:r>
              <a:rPr lang="de-DE" sz="2000" b="1" dirty="0">
                <a:solidFill>
                  <a:srgbClr val="000000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.ch			    .cc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2933D25-6E98-AE43-BDED-50D200A97C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75" y="3337224"/>
            <a:ext cx="4202295" cy="121438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59DC3A7-D714-2541-AFC0-57A7506BB53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4729" y="3355974"/>
            <a:ext cx="2760118" cy="205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A44CAF4C-7F37-F745-85E0-2911A80C999E}"/>
              </a:ext>
            </a:extLst>
          </p:cNvPr>
          <p:cNvSpPr txBox="1">
            <a:spLocks/>
          </p:cNvSpPr>
          <p:nvPr/>
        </p:nvSpPr>
        <p:spPr>
          <a:xfrm>
            <a:off x="1006310" y="877915"/>
            <a:ext cx="7931224" cy="4093177"/>
          </a:xfrm>
          <a:prstGeom prst="rect">
            <a:avLst/>
          </a:prstGeom>
        </p:spPr>
        <p:txBody>
          <a:bodyPr/>
          <a:lstStyle>
            <a:lvl1pPr marL="270000" indent="-270000" algn="l" defTabSz="685622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685622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685622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0000" algn="l" defTabSz="685622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685622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463" indent="-171406" algn="l" defTabSz="6856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74" indent="-171406" algn="l" defTabSz="6856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085" indent="-171406" algn="l" defTabSz="6856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897" indent="-171406" algn="l" defTabSz="6856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3800" b="1" dirty="0"/>
              <a:t>4K-Modell</a:t>
            </a:r>
          </a:p>
          <a:p>
            <a:pPr marL="0" indent="0">
              <a:buNone/>
            </a:pPr>
            <a:endParaRPr lang="de-CH" sz="3200" b="1" dirty="0"/>
          </a:p>
          <a:p>
            <a:pPr marL="0" indent="0">
              <a:buNone/>
            </a:pPr>
            <a:r>
              <a:rPr lang="de-CH" sz="3200" b="1" dirty="0"/>
              <a:t>K</a:t>
            </a:r>
            <a:r>
              <a:rPr lang="de-CH" sz="3200" dirty="0"/>
              <a:t>ommunikation</a:t>
            </a:r>
          </a:p>
          <a:p>
            <a:pPr marL="0" indent="0">
              <a:buNone/>
            </a:pPr>
            <a:r>
              <a:rPr lang="de-CH" sz="3200" b="1" dirty="0"/>
              <a:t>K</a:t>
            </a:r>
            <a:r>
              <a:rPr lang="de-CH" sz="3200" dirty="0"/>
              <a:t>ollaboration</a:t>
            </a:r>
          </a:p>
          <a:p>
            <a:pPr marL="0" indent="0">
              <a:buNone/>
            </a:pPr>
            <a:r>
              <a:rPr lang="de-CH" sz="3200" b="1" dirty="0"/>
              <a:t>K</a:t>
            </a:r>
            <a:r>
              <a:rPr lang="de-CH" sz="3200" dirty="0"/>
              <a:t>reativität</a:t>
            </a:r>
          </a:p>
          <a:p>
            <a:pPr marL="0" indent="0">
              <a:buNone/>
            </a:pPr>
            <a:r>
              <a:rPr lang="de-CH" sz="3200" b="1" dirty="0"/>
              <a:t>K</a:t>
            </a:r>
            <a:r>
              <a:rPr lang="de-CH" sz="3200" dirty="0"/>
              <a:t>ritisches Denken</a:t>
            </a:r>
            <a:endParaRPr lang="de-CH" sz="36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8C5500D-2138-CB41-87AB-B4635CC74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275897"/>
            <a:ext cx="4806560" cy="315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846EEBD1-FACD-054A-9554-406B1F6681F8}"/>
              </a:ext>
            </a:extLst>
          </p:cNvPr>
          <p:cNvSpPr/>
          <p:nvPr/>
        </p:nvSpPr>
        <p:spPr>
          <a:xfrm>
            <a:off x="7197618" y="6467307"/>
            <a:ext cx="31614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200" dirty="0" err="1">
                <a:solidFill>
                  <a:srgbClr val="202122"/>
                </a:solidFill>
                <a:latin typeface="Arial" panose="020B0604020202020204" pitchFamily="34" charset="0"/>
              </a:rPr>
              <a:t>Partnership</a:t>
            </a:r>
            <a:r>
              <a:rPr lang="de-CH" sz="12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de-CH" sz="1200" dirty="0" err="1">
                <a:solidFill>
                  <a:srgbClr val="202122"/>
                </a:solidFill>
                <a:latin typeface="Arial" panose="020B0604020202020204" pitchFamily="34" charset="0"/>
              </a:rPr>
              <a:t>for</a:t>
            </a:r>
            <a:r>
              <a:rPr lang="de-CH" sz="1200" dirty="0">
                <a:solidFill>
                  <a:srgbClr val="202122"/>
                </a:solidFill>
                <a:latin typeface="Arial" panose="020B0604020202020204" pitchFamily="34" charset="0"/>
              </a:rPr>
              <a:t> 21st Century Learning (P21)</a:t>
            </a:r>
            <a:endParaRPr lang="de-DE" sz="12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FFCA1E7-659E-F040-ACD9-CE93263B3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1758" y="3627645"/>
            <a:ext cx="5569045" cy="283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226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C64F83C-0F72-6E45-9A83-B6B27E5697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697" y="1357125"/>
            <a:ext cx="5941564" cy="5520734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1E6E97B5-50B8-6146-BE73-4720AA26C208}"/>
              </a:ext>
            </a:extLst>
          </p:cNvPr>
          <p:cNvSpPr txBox="1">
            <a:spLocks/>
          </p:cNvSpPr>
          <p:nvPr/>
        </p:nvSpPr>
        <p:spPr>
          <a:xfrm>
            <a:off x="559230" y="31562"/>
            <a:ext cx="119169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>
                <a:ea typeface="Roboto Thin" panose="02000000000000000000" pitchFamily="2" charset="0"/>
              </a:rPr>
              <a:t>«Digitalisierung»: </a:t>
            </a:r>
            <a:r>
              <a:rPr lang="de-DE" sz="3600" b="1" dirty="0">
                <a:ea typeface="Roboto" panose="02000000000000000000" pitchFamily="2" charset="0"/>
              </a:rPr>
              <a:t>problematischer Begriff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6EDAFB9-7D64-D246-836A-567C36E46C2E}"/>
              </a:ext>
            </a:extLst>
          </p:cNvPr>
          <p:cNvSpPr/>
          <p:nvPr/>
        </p:nvSpPr>
        <p:spPr>
          <a:xfrm>
            <a:off x="6668090" y="6135128"/>
            <a:ext cx="6096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CH" sz="1400" dirty="0" err="1">
                <a:latin typeface="+mj-lt"/>
                <a:ea typeface="Roboto Thin" panose="02000000000000000000" pitchFamily="2" charset="0"/>
              </a:rPr>
              <a:t>Passig</a:t>
            </a:r>
            <a:r>
              <a:rPr lang="de-CH" sz="1400" dirty="0">
                <a:latin typeface="+mj-lt"/>
                <a:ea typeface="Roboto Thin" panose="02000000000000000000" pitchFamily="2" charset="0"/>
              </a:rPr>
              <a:t> &amp; Scholz, 2015 </a:t>
            </a:r>
            <a:r>
              <a:rPr lang="de-CH" sz="2000" dirty="0">
                <a:latin typeface="+mj-lt"/>
                <a:ea typeface="Roboto Thin" panose="02000000000000000000" pitchFamily="2" charset="0"/>
              </a:rPr>
              <a:t>	</a:t>
            </a:r>
          </a:p>
          <a:p>
            <a:r>
              <a:rPr lang="de-CH" sz="700" dirty="0">
                <a:latin typeface="+mj-lt"/>
                <a:ea typeface="Roboto Thin" panose="02000000000000000000" pitchFamily="2" charset="0"/>
              </a:rPr>
              <a:t>https://</a:t>
            </a:r>
            <a:r>
              <a:rPr lang="de-CH" sz="700" dirty="0" err="1">
                <a:latin typeface="+mj-lt"/>
                <a:ea typeface="Roboto Thin" panose="02000000000000000000" pitchFamily="2" charset="0"/>
              </a:rPr>
              <a:t>www.klett-cotta.de</a:t>
            </a:r>
            <a:r>
              <a:rPr lang="de-CH" sz="700" dirty="0">
                <a:latin typeface="+mj-lt"/>
                <a:ea typeface="Roboto Thin" panose="02000000000000000000" pitchFamily="2" charset="0"/>
              </a:rPr>
              <a:t>/</a:t>
            </a:r>
            <a:r>
              <a:rPr lang="de-CH" sz="700" dirty="0" err="1">
                <a:latin typeface="+mj-lt"/>
                <a:ea typeface="Roboto Thin" panose="02000000000000000000" pitchFamily="2" charset="0"/>
              </a:rPr>
              <a:t>media</a:t>
            </a:r>
            <a:r>
              <a:rPr lang="de-CH" sz="700" dirty="0">
                <a:latin typeface="+mj-lt"/>
                <a:ea typeface="Roboto Thin" panose="02000000000000000000" pitchFamily="2" charset="0"/>
              </a:rPr>
              <a:t>/14/mr_2015_11_0075-0081_0075_01_Passig_Scholz_Schlam_Brei_Bits_Digitalisierung.pdf</a:t>
            </a:r>
          </a:p>
        </p:txBody>
      </p:sp>
    </p:spTree>
    <p:extLst>
      <p:ext uri="{BB962C8B-B14F-4D97-AF65-F5344CB8AC3E}">
        <p14:creationId xmlns:p14="http://schemas.microsoft.com/office/powerpoint/2010/main" val="27429635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FF1CDD7-D714-C64D-A96B-D9CE66FE4B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721" y="1022709"/>
            <a:ext cx="9351704" cy="5679113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924604E4-C3E4-694D-A028-74BFBCF6EEF3}"/>
              </a:ext>
            </a:extLst>
          </p:cNvPr>
          <p:cNvSpPr txBox="1">
            <a:spLocks/>
          </p:cNvSpPr>
          <p:nvPr/>
        </p:nvSpPr>
        <p:spPr>
          <a:xfrm>
            <a:off x="449521" y="369588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/>
              <a:t>Digitalisierung und Schulentwicklung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385F2725-040F-C348-A776-45CB9B82BA1C}"/>
              </a:ext>
            </a:extLst>
          </p:cNvPr>
          <p:cNvSpPr/>
          <p:nvPr/>
        </p:nvSpPr>
        <p:spPr>
          <a:xfrm>
            <a:off x="7908124" y="656473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CH" sz="1000" dirty="0">
                <a:solidFill>
                  <a:schemeClr val="tx2"/>
                </a:solidFill>
              </a:rPr>
              <a:t>Illustrationen: Thomas Staub</a:t>
            </a:r>
            <a:endParaRPr lang="de-DE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4291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08CDDAB7-4D84-B544-8848-B938E8FAF8D6}"/>
              </a:ext>
            </a:extLst>
          </p:cNvPr>
          <p:cNvSpPr txBox="1">
            <a:spLocks/>
          </p:cNvSpPr>
          <p:nvPr/>
        </p:nvSpPr>
        <p:spPr>
          <a:xfrm>
            <a:off x="841718" y="455282"/>
            <a:ext cx="10515600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700" b="1" dirty="0">
                <a:ea typeface="Roboto" pitchFamily="2" charset="0"/>
              </a:rPr>
              <a:t>Digitalisierung und Schulentwicklung</a:t>
            </a:r>
            <a:br>
              <a:rPr lang="de-DE" dirty="0">
                <a:ea typeface="Roboto" pitchFamily="2" charset="0"/>
              </a:rPr>
            </a:br>
            <a:endParaRPr lang="de-DE" dirty="0">
              <a:ea typeface="Roboto Th" pitchFamily="2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13BB514-3371-6840-9FB0-21745B1CD6A3}"/>
              </a:ext>
            </a:extLst>
          </p:cNvPr>
          <p:cNvSpPr/>
          <p:nvPr/>
        </p:nvSpPr>
        <p:spPr>
          <a:xfrm>
            <a:off x="954158" y="1580319"/>
            <a:ext cx="3041371" cy="22076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DE" sz="1600" b="1" dirty="0">
              <a:latin typeface="+mj-lt"/>
              <a:ea typeface="Roboto" panose="02000000000000000000" pitchFamily="2" charset="0"/>
            </a:endParaRPr>
          </a:p>
          <a:p>
            <a:pPr lvl="1"/>
            <a:r>
              <a:rPr lang="de-DE" sz="2400" b="1" dirty="0">
                <a:latin typeface="+mj-lt"/>
                <a:ea typeface="Roboto" panose="02000000000000000000" pitchFamily="2" charset="0"/>
              </a:rPr>
              <a:t>Personal</a:t>
            </a:r>
          </a:p>
          <a:p>
            <a:pPr lvl="1"/>
            <a:endParaRPr lang="de-DE" sz="2400" b="1" dirty="0">
              <a:latin typeface="+mj-lt"/>
              <a:ea typeface="Roboto" panose="02000000000000000000" pitchFamily="2" charset="0"/>
            </a:endParaRPr>
          </a:p>
          <a:p>
            <a:pPr lvl="1"/>
            <a:endParaRPr lang="de-DE" sz="1600" b="1" dirty="0">
              <a:latin typeface="+mj-lt"/>
              <a:ea typeface="Roboto" panose="02000000000000000000" pitchFamily="2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75A7CC3-1E91-2445-B337-938C669A7915}"/>
              </a:ext>
            </a:extLst>
          </p:cNvPr>
          <p:cNvSpPr/>
          <p:nvPr/>
        </p:nvSpPr>
        <p:spPr>
          <a:xfrm>
            <a:off x="4446106" y="1580318"/>
            <a:ext cx="3041371" cy="220764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DE" sz="1600" b="1" dirty="0">
              <a:latin typeface="+mj-lt"/>
              <a:ea typeface="Roboto" panose="02000000000000000000" pitchFamily="2" charset="0"/>
            </a:endParaRPr>
          </a:p>
          <a:p>
            <a:pPr lvl="1"/>
            <a:r>
              <a:rPr lang="de-DE" sz="2400" b="1" dirty="0">
                <a:latin typeface="+mj-lt"/>
                <a:ea typeface="Roboto" panose="02000000000000000000" pitchFamily="2" charset="0"/>
              </a:rPr>
              <a:t>Organisation</a:t>
            </a:r>
          </a:p>
          <a:p>
            <a:pPr lvl="1"/>
            <a:r>
              <a:rPr lang="de-DE" sz="2400" b="1" dirty="0">
                <a:latin typeface="+mj-lt"/>
                <a:ea typeface="Roboto" panose="02000000000000000000" pitchFamily="2" charset="0"/>
              </a:rPr>
              <a:t>Strukturen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31D23CA-9693-F647-9B3E-523D0509CF7F}"/>
              </a:ext>
            </a:extLst>
          </p:cNvPr>
          <p:cNvSpPr/>
          <p:nvPr/>
        </p:nvSpPr>
        <p:spPr>
          <a:xfrm>
            <a:off x="7938054" y="1580317"/>
            <a:ext cx="3041371" cy="220764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DE" sz="1600" b="1" dirty="0">
              <a:latin typeface="+mj-lt"/>
              <a:ea typeface="Roboto" panose="02000000000000000000" pitchFamily="2" charset="0"/>
            </a:endParaRPr>
          </a:p>
          <a:p>
            <a:pPr lvl="1"/>
            <a:r>
              <a:rPr lang="de-DE" sz="2400" b="1" dirty="0">
                <a:latin typeface="+mj-lt"/>
                <a:ea typeface="Roboto" panose="02000000000000000000" pitchFamily="2" charset="0"/>
              </a:rPr>
              <a:t>Unterricht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A9B07CB-23AB-6F45-AAEA-E4F58071F88D}"/>
              </a:ext>
            </a:extLst>
          </p:cNvPr>
          <p:cNvSpPr/>
          <p:nvPr/>
        </p:nvSpPr>
        <p:spPr>
          <a:xfrm>
            <a:off x="954158" y="4195071"/>
            <a:ext cx="3041371" cy="22076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DE" sz="1600" b="1" dirty="0">
              <a:latin typeface="+mj-lt"/>
              <a:ea typeface="Roboto" panose="02000000000000000000" pitchFamily="2" charset="0"/>
            </a:endParaRPr>
          </a:p>
          <a:p>
            <a:pPr lvl="1"/>
            <a:r>
              <a:rPr lang="de-DE" sz="2400" b="1" dirty="0">
                <a:latin typeface="+mj-lt"/>
                <a:ea typeface="Roboto" panose="02000000000000000000" pitchFamily="2" charset="0"/>
              </a:rPr>
              <a:t>Technische Infrastruktur</a:t>
            </a:r>
          </a:p>
          <a:p>
            <a:pPr lvl="1"/>
            <a:endParaRPr lang="de-DE" sz="1100" dirty="0">
              <a:latin typeface="+mj-lt"/>
              <a:ea typeface="Roboto Light" panose="02000000000000000000" pitchFamily="2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C2AAE66A-1681-C04C-AD59-FEA4920F9E33}"/>
              </a:ext>
            </a:extLst>
          </p:cNvPr>
          <p:cNvSpPr/>
          <p:nvPr/>
        </p:nvSpPr>
        <p:spPr>
          <a:xfrm>
            <a:off x="7938054" y="4195071"/>
            <a:ext cx="3041371" cy="220764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DE" sz="1600" b="1" dirty="0">
              <a:latin typeface="+mj-lt"/>
              <a:ea typeface="Roboto" panose="02000000000000000000" pitchFamily="2" charset="0"/>
            </a:endParaRPr>
          </a:p>
          <a:p>
            <a:pPr lvl="1"/>
            <a:r>
              <a:rPr lang="de-DE" sz="2400" b="1" dirty="0">
                <a:latin typeface="+mj-lt"/>
                <a:ea typeface="Roboto" panose="02000000000000000000" pitchFamily="2" charset="0"/>
              </a:rPr>
              <a:t>Kooperation</a:t>
            </a:r>
          </a:p>
          <a:p>
            <a:pPr lvl="1"/>
            <a:r>
              <a:rPr lang="de-DE" sz="2400" b="1" dirty="0">
                <a:latin typeface="+mj-lt"/>
                <a:ea typeface="Roboto" panose="02000000000000000000" pitchFamily="2" charset="0"/>
              </a:rPr>
              <a:t>Team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56BB5C6-BCF5-4B4F-8112-90CDD8D791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702" y="4781768"/>
            <a:ext cx="706098" cy="70609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60C1712-C943-4440-BCEB-F16454EF8E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5366" y="4588521"/>
            <a:ext cx="1100515" cy="110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9939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3748DD1-6438-BE45-BB7F-36B15ADA7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2957" y="6492875"/>
            <a:ext cx="5205127" cy="365125"/>
          </a:xfrm>
        </p:spPr>
        <p:txBody>
          <a:bodyPr/>
          <a:lstStyle/>
          <a:p>
            <a:r>
              <a:rPr lang="de-CH" sz="1600" dirty="0">
                <a:hlinkClick r:id="rId2"/>
              </a:rPr>
              <a:t>kompassdigitalerwandel.ch</a:t>
            </a:r>
            <a:endParaRPr lang="de-CH" sz="16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FDD72C3-7ED1-EA43-8D4A-1221558C43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8188" y="0"/>
            <a:ext cx="4746021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36F80E4-E701-C244-8686-D1251F2456F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91" y="147484"/>
            <a:ext cx="4489423" cy="610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38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451F0914-3633-5643-9E36-8FD307981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115" y="0"/>
            <a:ext cx="4727462" cy="6858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69DE6CE-06E3-9D48-83A1-EC5BE64E2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424" y="0"/>
            <a:ext cx="4713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337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80CEE1E-8FD0-4046-B424-C99AFDE9A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873" y="0"/>
            <a:ext cx="4720856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FF61F3D-D2B6-6F4A-BD96-4B088029F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800" y="0"/>
            <a:ext cx="4702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379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7D5287F-2B4E-5841-906B-1038524200BD}"/>
              </a:ext>
            </a:extLst>
          </p:cNvPr>
          <p:cNvSpPr/>
          <p:nvPr/>
        </p:nvSpPr>
        <p:spPr>
          <a:xfrm>
            <a:off x="771896" y="748145"/>
            <a:ext cx="10580914" cy="54151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C162D46-8D62-324A-87ED-8B14DDC00604}"/>
              </a:ext>
            </a:extLst>
          </p:cNvPr>
          <p:cNvSpPr txBox="1"/>
          <p:nvPr/>
        </p:nvSpPr>
        <p:spPr>
          <a:xfrm>
            <a:off x="2022120" y="1338790"/>
            <a:ext cx="613790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Können an einer Schule alle am gleichen Strick ziehen?</a:t>
            </a:r>
            <a:endParaRPr lang="de-DE" sz="6000" b="1" dirty="0">
              <a:solidFill>
                <a:schemeClr val="bg1"/>
              </a:solidFill>
            </a:endParaRPr>
          </a:p>
          <a:p>
            <a:r>
              <a:rPr lang="de-DE" b="1" dirty="0">
                <a:solidFill>
                  <a:schemeClr val="bg1"/>
                </a:solidFill>
              </a:rPr>
              <a:t> </a:t>
            </a:r>
            <a:endParaRPr lang="de-DE" sz="6600" b="1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5A03066-6170-0B49-9F5E-E26843BCB084}"/>
              </a:ext>
            </a:extLst>
          </p:cNvPr>
          <p:cNvSpPr/>
          <p:nvPr/>
        </p:nvSpPr>
        <p:spPr>
          <a:xfrm>
            <a:off x="8976631" y="388610"/>
            <a:ext cx="1900360" cy="19003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96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70759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CCF3816-DCC8-BF42-B85F-CB2301DA8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266" y="1313477"/>
            <a:ext cx="9759468" cy="5663792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FDD482A0-C9DC-A644-9B75-6EE882D33A21}"/>
              </a:ext>
            </a:extLst>
          </p:cNvPr>
          <p:cNvSpPr txBox="1">
            <a:spLocks/>
          </p:cNvSpPr>
          <p:nvPr/>
        </p:nvSpPr>
        <p:spPr>
          <a:xfrm>
            <a:off x="841718" y="455282"/>
            <a:ext cx="10515600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300" b="1" dirty="0">
                <a:ea typeface="Roboto" pitchFamily="2" charset="0"/>
              </a:rPr>
              <a:t>Innovation </a:t>
            </a:r>
            <a:r>
              <a:rPr lang="de-DE" sz="3300" b="1" dirty="0" err="1">
                <a:ea typeface="Roboto" pitchFamily="2" charset="0"/>
              </a:rPr>
              <a:t>Chasm</a:t>
            </a:r>
            <a:br>
              <a:rPr lang="de-DE" dirty="0">
                <a:ea typeface="Roboto" pitchFamily="2" charset="0"/>
              </a:rPr>
            </a:br>
            <a:r>
              <a:rPr lang="de-DE" sz="2000" dirty="0">
                <a:ea typeface="Roboto Th" pitchFamily="2" charset="0"/>
              </a:rPr>
              <a:t>nach Rogers</a:t>
            </a:r>
            <a:endParaRPr lang="de-DE" dirty="0">
              <a:ea typeface="Roboto T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1681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ie Bleistift-Metapher – „The Pencil Metaphor“ in Deutsche übersetzt">
            <a:extLst>
              <a:ext uri="{FF2B5EF4-FFF2-40B4-BE49-F238E27FC236}">
                <a16:creationId xmlns:a16="http://schemas.microsoft.com/office/drawing/2014/main" id="{5F5EA3C2-777E-3C46-A8E4-84DB768AF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25" y="0"/>
            <a:ext cx="8259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801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7D5287F-2B4E-5841-906B-1038524200BD}"/>
              </a:ext>
            </a:extLst>
          </p:cNvPr>
          <p:cNvSpPr/>
          <p:nvPr/>
        </p:nvSpPr>
        <p:spPr>
          <a:xfrm>
            <a:off x="771896" y="748145"/>
            <a:ext cx="10580914" cy="54151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C162D46-8D62-324A-87ED-8B14DDC00604}"/>
              </a:ext>
            </a:extLst>
          </p:cNvPr>
          <p:cNvSpPr txBox="1"/>
          <p:nvPr/>
        </p:nvSpPr>
        <p:spPr>
          <a:xfrm>
            <a:off x="2022120" y="1338790"/>
            <a:ext cx="613790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Die Arbeitswelt </a:t>
            </a:r>
          </a:p>
          <a:p>
            <a:r>
              <a:rPr lang="de-DE" sz="4800" b="1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wird digitaler. </a:t>
            </a:r>
          </a:p>
          <a:p>
            <a:r>
              <a:rPr lang="de-DE" sz="4800" b="1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Was bedeutet </a:t>
            </a:r>
          </a:p>
          <a:p>
            <a:r>
              <a:rPr lang="de-DE" sz="4800" b="1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das für Bildung </a:t>
            </a:r>
          </a:p>
          <a:p>
            <a:r>
              <a:rPr lang="de-DE" sz="4800" b="1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und Ausbildung?</a:t>
            </a:r>
            <a:endParaRPr lang="de-DE" sz="6000" b="1" dirty="0">
              <a:solidFill>
                <a:schemeClr val="bg1"/>
              </a:solidFill>
            </a:endParaRPr>
          </a:p>
          <a:p>
            <a:r>
              <a:rPr lang="de-DE" b="1" dirty="0">
                <a:solidFill>
                  <a:schemeClr val="bg1"/>
                </a:solidFill>
              </a:rPr>
              <a:t> </a:t>
            </a:r>
            <a:endParaRPr lang="de-DE" sz="6600" b="1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5A03066-6170-0B49-9F5E-E26843BCB084}"/>
              </a:ext>
            </a:extLst>
          </p:cNvPr>
          <p:cNvSpPr/>
          <p:nvPr/>
        </p:nvSpPr>
        <p:spPr>
          <a:xfrm>
            <a:off x="8976631" y="388610"/>
            <a:ext cx="1900360" cy="19003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96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15863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50AF91DE-7A50-7A44-8DA6-9222E9E4D945}"/>
              </a:ext>
            </a:extLst>
          </p:cNvPr>
          <p:cNvSpPr txBox="1">
            <a:spLocks/>
          </p:cNvSpPr>
          <p:nvPr/>
        </p:nvSpPr>
        <p:spPr>
          <a:xfrm>
            <a:off x="841718" y="455282"/>
            <a:ext cx="10515600" cy="132556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685622" rtl="0" eaLnBrk="1" latinLnBrk="0" hangingPunct="1">
              <a:lnSpc>
                <a:spcPts val="4300"/>
              </a:lnSpc>
              <a:spcBef>
                <a:spcPct val="0"/>
              </a:spcBef>
              <a:buNone/>
              <a:defRPr sz="3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thaiDist"/>
            <a:r>
              <a:rPr lang="de-DE" sz="3200" b="1" dirty="0" err="1">
                <a:ea typeface="Roboto" pitchFamily="2" charset="0"/>
              </a:rPr>
              <a:t>Boundary</a:t>
            </a:r>
            <a:r>
              <a:rPr lang="de-DE" sz="3200" b="1" dirty="0">
                <a:ea typeface="Roboto" pitchFamily="2" charset="0"/>
              </a:rPr>
              <a:t>-Typen</a:t>
            </a:r>
            <a:endParaRPr lang="de-DE" dirty="0">
              <a:ea typeface="Roboto Th" pitchFamily="2" charset="0"/>
            </a:endParaRPr>
          </a:p>
        </p:txBody>
      </p:sp>
      <p:sp>
        <p:nvSpPr>
          <p:cNvPr id="5" name="Oval 1">
            <a:extLst>
              <a:ext uri="{FF2B5EF4-FFF2-40B4-BE49-F238E27FC236}">
                <a16:creationId xmlns:a16="http://schemas.microsoft.com/office/drawing/2014/main" id="{C874BC4B-4986-6542-8340-CD20E8B46B3F}"/>
              </a:ext>
            </a:extLst>
          </p:cNvPr>
          <p:cNvSpPr/>
          <p:nvPr/>
        </p:nvSpPr>
        <p:spPr>
          <a:xfrm flipH="1">
            <a:off x="6443245" y="1860781"/>
            <a:ext cx="1630902" cy="15798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94DCA35-89E5-8E47-A8A4-4D81BE08F7D9}"/>
              </a:ext>
            </a:extLst>
          </p:cNvPr>
          <p:cNvSpPr txBox="1"/>
          <p:nvPr/>
        </p:nvSpPr>
        <p:spPr>
          <a:xfrm flipH="1">
            <a:off x="6760023" y="2453884"/>
            <a:ext cx="906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FFFF"/>
                </a:solidFill>
                <a:latin typeface="+mj-lt"/>
                <a:ea typeface="Roboto Th" pitchFamily="2" charset="0"/>
                <a:cs typeface="Arial" panose="020B0604020202020204" pitchFamily="34" charset="0"/>
              </a:rPr>
              <a:t>Arbeit</a:t>
            </a:r>
          </a:p>
        </p:txBody>
      </p:sp>
      <p:sp>
        <p:nvSpPr>
          <p:cNvPr id="7" name="Oval 3">
            <a:extLst>
              <a:ext uri="{FF2B5EF4-FFF2-40B4-BE49-F238E27FC236}">
                <a16:creationId xmlns:a16="http://schemas.microsoft.com/office/drawing/2014/main" id="{9AFF01D3-2EA9-0B40-B42D-DB01B95AD332}"/>
              </a:ext>
            </a:extLst>
          </p:cNvPr>
          <p:cNvSpPr/>
          <p:nvPr/>
        </p:nvSpPr>
        <p:spPr>
          <a:xfrm flipH="1">
            <a:off x="7615727" y="1860780"/>
            <a:ext cx="1630902" cy="15798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649B6A5-0491-7947-B3F2-10F037BB110F}"/>
              </a:ext>
            </a:extLst>
          </p:cNvPr>
          <p:cNvSpPr txBox="1"/>
          <p:nvPr/>
        </p:nvSpPr>
        <p:spPr>
          <a:xfrm flipH="1">
            <a:off x="7975881" y="2444736"/>
            <a:ext cx="112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FFFF"/>
                </a:solidFill>
                <a:latin typeface="+mj-lt"/>
                <a:ea typeface="Roboto Th" pitchFamily="2" charset="0"/>
                <a:cs typeface="Arial" panose="020B0604020202020204" pitchFamily="34" charset="0"/>
              </a:rPr>
              <a:t>Freizeit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8701A19-E0A2-6B46-95FD-8977B43CE67C}"/>
              </a:ext>
            </a:extLst>
          </p:cNvPr>
          <p:cNvSpPr txBox="1"/>
          <p:nvPr/>
        </p:nvSpPr>
        <p:spPr>
          <a:xfrm>
            <a:off x="3068490" y="1864257"/>
            <a:ext cx="284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Integrators</a:t>
            </a:r>
          </a:p>
        </p:txBody>
      </p:sp>
      <p:sp>
        <p:nvSpPr>
          <p:cNvPr id="10" name="Oval 6">
            <a:extLst>
              <a:ext uri="{FF2B5EF4-FFF2-40B4-BE49-F238E27FC236}">
                <a16:creationId xmlns:a16="http://schemas.microsoft.com/office/drawing/2014/main" id="{1E2389B0-37CB-1C42-8651-470C947912FB}"/>
              </a:ext>
            </a:extLst>
          </p:cNvPr>
          <p:cNvSpPr/>
          <p:nvPr/>
        </p:nvSpPr>
        <p:spPr>
          <a:xfrm flipH="1">
            <a:off x="6194142" y="4927573"/>
            <a:ext cx="1630902" cy="15798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C060128-484D-624F-95F8-4318996DFBA6}"/>
              </a:ext>
            </a:extLst>
          </p:cNvPr>
          <p:cNvSpPr txBox="1"/>
          <p:nvPr/>
        </p:nvSpPr>
        <p:spPr>
          <a:xfrm flipH="1">
            <a:off x="6644519" y="5532814"/>
            <a:ext cx="906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FFFF"/>
                </a:solidFill>
                <a:latin typeface="+mj-lt"/>
                <a:ea typeface="Roboto Th" pitchFamily="2" charset="0"/>
                <a:cs typeface="Arial" panose="020B0604020202020204" pitchFamily="34" charset="0"/>
              </a:rPr>
              <a:t>Arbeit</a:t>
            </a:r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2EC73C19-3750-CF4C-8FC1-C40026F20606}"/>
              </a:ext>
            </a:extLst>
          </p:cNvPr>
          <p:cNvSpPr/>
          <p:nvPr/>
        </p:nvSpPr>
        <p:spPr>
          <a:xfrm flipH="1">
            <a:off x="8337592" y="4927572"/>
            <a:ext cx="1630902" cy="157981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0143F82-F3AF-1A48-9683-AACFFA6FC3AB}"/>
              </a:ext>
            </a:extLst>
          </p:cNvPr>
          <p:cNvSpPr txBox="1"/>
          <p:nvPr/>
        </p:nvSpPr>
        <p:spPr>
          <a:xfrm flipH="1">
            <a:off x="8689271" y="5532814"/>
            <a:ext cx="1114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FFFF"/>
                </a:solidFill>
                <a:latin typeface="+mj-lt"/>
                <a:ea typeface="Roboto Th" pitchFamily="2" charset="0"/>
                <a:cs typeface="Arial" panose="020B0604020202020204" pitchFamily="34" charset="0"/>
              </a:rPr>
              <a:t>Freizeit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DFD758B-D1F9-6044-9296-BAA18252404B}"/>
              </a:ext>
            </a:extLst>
          </p:cNvPr>
          <p:cNvSpPr txBox="1"/>
          <p:nvPr/>
        </p:nvSpPr>
        <p:spPr>
          <a:xfrm>
            <a:off x="3068490" y="5422815"/>
            <a:ext cx="284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Separators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7535442-414D-BF4C-8365-CD5D39E6AB4A}"/>
              </a:ext>
            </a:extLst>
          </p:cNvPr>
          <p:cNvSpPr txBox="1"/>
          <p:nvPr/>
        </p:nvSpPr>
        <p:spPr>
          <a:xfrm>
            <a:off x="3068490" y="2418416"/>
            <a:ext cx="2127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>
                <a:latin typeface="+mj-lt"/>
                <a:ea typeface="Roboto Th" pitchFamily="2" charset="0"/>
                <a:cs typeface="Arial" panose="020B0604020202020204" pitchFamily="34" charset="0"/>
              </a:rPr>
              <a:t>Integrierer:innen</a:t>
            </a:r>
            <a:endParaRPr lang="de-CH" dirty="0">
              <a:latin typeface="+mj-lt"/>
              <a:ea typeface="Roboto Th" pitchFamily="2" charset="0"/>
              <a:cs typeface="Arial" panose="020B0604020202020204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498AD59-C5C8-444C-A86F-263383AA803F}"/>
              </a:ext>
            </a:extLst>
          </p:cNvPr>
          <p:cNvSpPr txBox="1"/>
          <p:nvPr/>
        </p:nvSpPr>
        <p:spPr>
          <a:xfrm>
            <a:off x="3068491" y="5986343"/>
            <a:ext cx="2258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>
                <a:latin typeface="+mj-lt"/>
                <a:ea typeface="Roboto Th" pitchFamily="2" charset="0"/>
                <a:cs typeface="Arial" panose="020B0604020202020204" pitchFamily="34" charset="0"/>
              </a:rPr>
              <a:t>Segmentierer:innen</a:t>
            </a:r>
            <a:endParaRPr lang="de-CH" dirty="0">
              <a:latin typeface="+mj-lt"/>
              <a:ea typeface="Roboto Th" pitchFamily="2" charset="0"/>
              <a:cs typeface="Arial" panose="020B0604020202020204" pitchFamily="34" charset="0"/>
            </a:endParaRPr>
          </a:p>
        </p:txBody>
      </p:sp>
      <p:sp>
        <p:nvSpPr>
          <p:cNvPr id="17" name="Pfeil nach links und rechts 13">
            <a:extLst>
              <a:ext uri="{FF2B5EF4-FFF2-40B4-BE49-F238E27FC236}">
                <a16:creationId xmlns:a16="http://schemas.microsoft.com/office/drawing/2014/main" id="{14705CC9-B312-AD40-8C51-F6764AE6E4F6}"/>
              </a:ext>
            </a:extLst>
          </p:cNvPr>
          <p:cNvSpPr/>
          <p:nvPr/>
        </p:nvSpPr>
        <p:spPr>
          <a:xfrm rot="5400000">
            <a:off x="353590" y="3721626"/>
            <a:ext cx="3946435" cy="485408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latin typeface="+mj-lt"/>
              <a:ea typeface="Roboto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3597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50AF91DE-7A50-7A44-8DA6-9222E9E4D945}"/>
              </a:ext>
            </a:extLst>
          </p:cNvPr>
          <p:cNvSpPr txBox="1">
            <a:spLocks/>
          </p:cNvSpPr>
          <p:nvPr/>
        </p:nvSpPr>
        <p:spPr>
          <a:xfrm>
            <a:off x="841718" y="455282"/>
            <a:ext cx="10515600" cy="132556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685622" rtl="0" eaLnBrk="1" latinLnBrk="0" hangingPunct="1">
              <a:lnSpc>
                <a:spcPts val="4300"/>
              </a:lnSpc>
              <a:spcBef>
                <a:spcPct val="0"/>
              </a:spcBef>
              <a:buNone/>
              <a:defRPr sz="3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thaiDist"/>
            <a:r>
              <a:rPr lang="de-DE" sz="3200" b="1" dirty="0" err="1">
                <a:ea typeface="Roboto" pitchFamily="2" charset="0"/>
              </a:rPr>
              <a:t>Chrono</a:t>
            </a:r>
            <a:r>
              <a:rPr lang="de-DE" sz="3200" b="1" dirty="0">
                <a:ea typeface="Roboto" pitchFamily="2" charset="0"/>
              </a:rPr>
              <a:t>-Typen</a:t>
            </a:r>
            <a:endParaRPr lang="de-DE" dirty="0">
              <a:ea typeface="Roboto Th" pitchFamily="2" charset="0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C42024F6-226F-5F45-B1BA-82677E1BA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96" y="1352669"/>
            <a:ext cx="5723604" cy="5505331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6BD47F07-ED3F-614F-B340-DAD1A884FF8F}"/>
              </a:ext>
            </a:extLst>
          </p:cNvPr>
          <p:cNvSpPr/>
          <p:nvPr/>
        </p:nvSpPr>
        <p:spPr>
          <a:xfrm>
            <a:off x="3469709" y="1780845"/>
            <a:ext cx="1275545" cy="423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Lerchen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234F6541-4406-594A-A23A-7F72CA465CBE}"/>
              </a:ext>
            </a:extLst>
          </p:cNvPr>
          <p:cNvSpPr/>
          <p:nvPr/>
        </p:nvSpPr>
        <p:spPr>
          <a:xfrm>
            <a:off x="6885073" y="1780845"/>
            <a:ext cx="1275545" cy="423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  <a:latin typeface="+mj-lt"/>
                <a:ea typeface="Roboto" panose="02000000000000000000" pitchFamily="2" charset="0"/>
              </a:rPr>
              <a:t>Eulen</a:t>
            </a:r>
          </a:p>
        </p:txBody>
      </p:sp>
    </p:spTree>
    <p:extLst>
      <p:ext uri="{BB962C8B-B14F-4D97-AF65-F5344CB8AC3E}">
        <p14:creationId xmlns:p14="http://schemas.microsoft.com/office/powerpoint/2010/main" val="30858590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A9DD46B8-590C-7D4C-B81C-D5815584FB96}"/>
              </a:ext>
            </a:extLst>
          </p:cNvPr>
          <p:cNvSpPr txBox="1">
            <a:spLocks/>
          </p:cNvSpPr>
          <p:nvPr/>
        </p:nvSpPr>
        <p:spPr>
          <a:xfrm>
            <a:off x="841718" y="455282"/>
            <a:ext cx="10515600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300" b="1" dirty="0">
                <a:ea typeface="Roboto" pitchFamily="2" charset="0"/>
              </a:rPr>
              <a:t>Persönlichkeit</a:t>
            </a:r>
            <a:br>
              <a:rPr lang="de-DE" dirty="0">
                <a:ea typeface="Roboto" pitchFamily="2" charset="0"/>
              </a:rPr>
            </a:br>
            <a:r>
              <a:rPr lang="de-DE" sz="2000" dirty="0">
                <a:ea typeface="Roboto Th" pitchFamily="2" charset="0"/>
              </a:rPr>
              <a:t>Big 5 oder OCEAN-Modell</a:t>
            </a:r>
            <a:endParaRPr lang="de-DE" dirty="0">
              <a:ea typeface="Roboto Th" pitchFamily="2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DF04192-B6AA-204E-8558-B989CB89D8CF}"/>
              </a:ext>
            </a:extLst>
          </p:cNvPr>
          <p:cNvSpPr txBox="1"/>
          <p:nvPr/>
        </p:nvSpPr>
        <p:spPr>
          <a:xfrm>
            <a:off x="841719" y="2154687"/>
            <a:ext cx="5515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O</a:t>
            </a:r>
            <a:r>
              <a:rPr lang="de-DE" sz="2800" dirty="0" err="1">
                <a:latin typeface="+mj-lt"/>
                <a:ea typeface="Roboto Light" panose="02000000000000000000" pitchFamily="2" charset="0"/>
                <a:cs typeface="Arial" panose="020B0604020202020204" pitchFamily="34" charset="0"/>
              </a:rPr>
              <a:t>penness</a:t>
            </a:r>
            <a:r>
              <a:rPr lang="de-DE" sz="2800" dirty="0">
                <a:latin typeface="+mj-lt"/>
                <a:ea typeface="Roboto Light" panose="02000000000000000000" pitchFamily="2" charset="0"/>
                <a:cs typeface="Arial" panose="020B0604020202020204" pitchFamily="34" charset="0"/>
              </a:rPr>
              <a:t>  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  <a:latin typeface="+mj-lt"/>
                <a:ea typeface="Roboto Light" panose="02000000000000000000" pitchFamily="2" charset="0"/>
                <a:cs typeface="Arial" panose="020B0604020202020204" pitchFamily="34" charset="0"/>
              </a:rPr>
              <a:t>Offenheit</a:t>
            </a:r>
            <a:endParaRPr lang="de-DE" sz="2800" dirty="0">
              <a:solidFill>
                <a:schemeClr val="bg1">
                  <a:lumMod val="75000"/>
                </a:schemeClr>
              </a:solidFill>
              <a:latin typeface="+mj-lt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5524514-CB41-DB45-AD1C-DD8E1C7C9743}"/>
              </a:ext>
            </a:extLst>
          </p:cNvPr>
          <p:cNvSpPr txBox="1"/>
          <p:nvPr/>
        </p:nvSpPr>
        <p:spPr>
          <a:xfrm>
            <a:off x="841718" y="3020371"/>
            <a:ext cx="6519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C</a:t>
            </a:r>
            <a:r>
              <a:rPr lang="de-DE" sz="2800" dirty="0" err="1">
                <a:latin typeface="+mj-lt"/>
                <a:ea typeface="Roboto Light" panose="02000000000000000000" pitchFamily="2" charset="0"/>
                <a:cs typeface="Arial" panose="020B0604020202020204" pitchFamily="34" charset="0"/>
              </a:rPr>
              <a:t>onscientiousness</a:t>
            </a:r>
            <a:r>
              <a:rPr lang="de-DE" sz="2800" dirty="0">
                <a:latin typeface="+mj-lt"/>
                <a:ea typeface="Roboto Light" panose="02000000000000000000" pitchFamily="2" charset="0"/>
                <a:cs typeface="Arial" panose="020B0604020202020204" pitchFamily="34" charset="0"/>
              </a:rPr>
              <a:t>  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  <a:latin typeface="+mj-lt"/>
                <a:ea typeface="Roboto Light" panose="02000000000000000000" pitchFamily="2" charset="0"/>
                <a:cs typeface="Arial" panose="020B0604020202020204" pitchFamily="34" charset="0"/>
              </a:rPr>
              <a:t>Gewissenhaftigkeit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74D77E7-185C-6346-953E-487F8FA1272E}"/>
              </a:ext>
            </a:extLst>
          </p:cNvPr>
          <p:cNvSpPr txBox="1"/>
          <p:nvPr/>
        </p:nvSpPr>
        <p:spPr>
          <a:xfrm>
            <a:off x="841718" y="3886055"/>
            <a:ext cx="5515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E</a:t>
            </a:r>
            <a:r>
              <a:rPr lang="de-DE" sz="2800" dirty="0">
                <a:latin typeface="+mj-lt"/>
                <a:ea typeface="Roboto Light" panose="02000000000000000000" pitchFamily="2" charset="0"/>
                <a:cs typeface="Arial" panose="020B0604020202020204" pitchFamily="34" charset="0"/>
              </a:rPr>
              <a:t>xtraversion  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  <a:latin typeface="+mj-lt"/>
                <a:ea typeface="Roboto Light" panose="02000000000000000000" pitchFamily="2" charset="0"/>
                <a:cs typeface="Arial" panose="020B0604020202020204" pitchFamily="34" charset="0"/>
              </a:rPr>
              <a:t>Extraversion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3217D7B-9818-154D-B033-1795579CF0AC}"/>
              </a:ext>
            </a:extLst>
          </p:cNvPr>
          <p:cNvSpPr txBox="1"/>
          <p:nvPr/>
        </p:nvSpPr>
        <p:spPr>
          <a:xfrm>
            <a:off x="841718" y="4751739"/>
            <a:ext cx="5515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A</a:t>
            </a:r>
            <a:r>
              <a:rPr lang="de-DE" sz="2800" dirty="0" err="1">
                <a:latin typeface="+mj-lt"/>
                <a:ea typeface="Roboto Light" panose="02000000000000000000" pitchFamily="2" charset="0"/>
                <a:cs typeface="Arial" panose="020B0604020202020204" pitchFamily="34" charset="0"/>
              </a:rPr>
              <a:t>greeableness</a:t>
            </a:r>
            <a:r>
              <a:rPr lang="de-DE" sz="2800" dirty="0">
                <a:latin typeface="+mj-lt"/>
                <a:ea typeface="Roboto Light" panose="02000000000000000000" pitchFamily="2" charset="0"/>
                <a:cs typeface="Arial" panose="020B0604020202020204" pitchFamily="34" charset="0"/>
              </a:rPr>
              <a:t>  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  <a:latin typeface="+mj-lt"/>
                <a:ea typeface="Roboto Light" panose="02000000000000000000" pitchFamily="2" charset="0"/>
                <a:cs typeface="Arial" panose="020B0604020202020204" pitchFamily="34" charset="0"/>
              </a:rPr>
              <a:t>Verträglichkeit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CBE7A22-EAFE-4E42-809F-281E5336FEEC}"/>
              </a:ext>
            </a:extLst>
          </p:cNvPr>
          <p:cNvSpPr txBox="1"/>
          <p:nvPr/>
        </p:nvSpPr>
        <p:spPr>
          <a:xfrm>
            <a:off x="841718" y="5617423"/>
            <a:ext cx="5515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>
                <a:latin typeface="+mj-lt"/>
                <a:ea typeface="Roboto" panose="02000000000000000000" pitchFamily="2" charset="0"/>
                <a:cs typeface="Arial" panose="020B0604020202020204" pitchFamily="34" charset="0"/>
              </a:rPr>
              <a:t>N</a:t>
            </a:r>
            <a:r>
              <a:rPr lang="de-DE" sz="2800" dirty="0" err="1">
                <a:latin typeface="+mj-lt"/>
                <a:ea typeface="Roboto Light" panose="02000000000000000000" pitchFamily="2" charset="0"/>
                <a:cs typeface="Arial" panose="020B0604020202020204" pitchFamily="34" charset="0"/>
              </a:rPr>
              <a:t>euroticism</a:t>
            </a:r>
            <a:r>
              <a:rPr lang="de-DE" sz="2800" dirty="0">
                <a:latin typeface="+mj-lt"/>
                <a:ea typeface="Roboto Light" panose="02000000000000000000" pitchFamily="2" charset="0"/>
                <a:cs typeface="Arial" panose="020B0604020202020204" pitchFamily="34" charset="0"/>
              </a:rPr>
              <a:t>  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  <a:latin typeface="+mj-lt"/>
                <a:ea typeface="Roboto Light" panose="02000000000000000000" pitchFamily="2" charset="0"/>
                <a:cs typeface="Arial" panose="020B0604020202020204" pitchFamily="34" charset="0"/>
              </a:rPr>
              <a:t>Neurotizismus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142AF54D-E779-474A-BE77-F605CC5A17D2}"/>
              </a:ext>
            </a:extLst>
          </p:cNvPr>
          <p:cNvCxnSpPr>
            <a:cxnSpLocks/>
          </p:cNvCxnSpPr>
          <p:nvPr/>
        </p:nvCxnSpPr>
        <p:spPr>
          <a:xfrm>
            <a:off x="8137040" y="2426352"/>
            <a:ext cx="1789044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B712688C-FA65-C542-A250-D79D24806199}"/>
              </a:ext>
            </a:extLst>
          </p:cNvPr>
          <p:cNvSpPr txBox="1"/>
          <p:nvPr/>
        </p:nvSpPr>
        <p:spPr>
          <a:xfrm>
            <a:off x="6589644" y="2225697"/>
            <a:ext cx="1457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  <a:ea typeface="Roboto Thin" panose="02000000000000000000" pitchFamily="2" charset="0"/>
              </a:rPr>
              <a:t>Konventionell, </a:t>
            </a:r>
            <a:br>
              <a:rPr lang="de-DE" sz="1200" dirty="0">
                <a:latin typeface="+mj-lt"/>
                <a:ea typeface="Roboto Thin" panose="02000000000000000000" pitchFamily="2" charset="0"/>
              </a:rPr>
            </a:br>
            <a:r>
              <a:rPr lang="de-DE" sz="1200" dirty="0">
                <a:latin typeface="+mj-lt"/>
                <a:ea typeface="Roboto Thin" panose="02000000000000000000" pitchFamily="2" charset="0"/>
              </a:rPr>
              <a:t>bevorzugt Routine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238C59B-7179-7846-9EF4-B710066ED3FF}"/>
              </a:ext>
            </a:extLst>
          </p:cNvPr>
          <p:cNvSpPr txBox="1"/>
          <p:nvPr/>
        </p:nvSpPr>
        <p:spPr>
          <a:xfrm>
            <a:off x="10150962" y="2195519"/>
            <a:ext cx="1457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  <a:ea typeface="Roboto Thin" panose="02000000000000000000" pitchFamily="2" charset="0"/>
              </a:rPr>
              <a:t>Neugierig, vielseitig interessiert</a:t>
            </a:r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03167EDD-58ED-5746-A55A-93985B201BDE}"/>
              </a:ext>
            </a:extLst>
          </p:cNvPr>
          <p:cNvCxnSpPr>
            <a:cxnSpLocks/>
          </p:cNvCxnSpPr>
          <p:nvPr/>
        </p:nvCxnSpPr>
        <p:spPr>
          <a:xfrm>
            <a:off x="8137040" y="3224074"/>
            <a:ext cx="1789044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347C2193-0830-884C-BE75-334EA30771ED}"/>
              </a:ext>
            </a:extLst>
          </p:cNvPr>
          <p:cNvSpPr txBox="1"/>
          <p:nvPr/>
        </p:nvSpPr>
        <p:spPr>
          <a:xfrm>
            <a:off x="6589644" y="3023419"/>
            <a:ext cx="1457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  <a:ea typeface="Roboto Thin" panose="02000000000000000000" pitchFamily="2" charset="0"/>
              </a:rPr>
              <a:t>Impulsiv, unorganisiert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E210731D-9829-BC49-84A4-CE2010D022C8}"/>
              </a:ext>
            </a:extLst>
          </p:cNvPr>
          <p:cNvSpPr txBox="1"/>
          <p:nvPr/>
        </p:nvSpPr>
        <p:spPr>
          <a:xfrm>
            <a:off x="10150962" y="2993241"/>
            <a:ext cx="1457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  <a:ea typeface="Roboto Thin" panose="02000000000000000000" pitchFamily="2" charset="0"/>
              </a:rPr>
              <a:t>Diszipliniert, verlässlich</a:t>
            </a:r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9964B245-EF50-5346-9A8C-445F9F149B25}"/>
              </a:ext>
            </a:extLst>
          </p:cNvPr>
          <p:cNvCxnSpPr>
            <a:cxnSpLocks/>
          </p:cNvCxnSpPr>
          <p:nvPr/>
        </p:nvCxnSpPr>
        <p:spPr>
          <a:xfrm>
            <a:off x="8137040" y="4128737"/>
            <a:ext cx="1789044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A72825FB-8161-254F-836A-1ECDDE6509B8}"/>
              </a:ext>
            </a:extLst>
          </p:cNvPr>
          <p:cNvSpPr txBox="1"/>
          <p:nvPr/>
        </p:nvSpPr>
        <p:spPr>
          <a:xfrm>
            <a:off x="6589644" y="3928082"/>
            <a:ext cx="1457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  <a:ea typeface="Roboto Thin" panose="02000000000000000000" pitchFamily="2" charset="0"/>
              </a:rPr>
              <a:t>Reserviert, zurückgezogen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1EE17DE-67EC-7147-AD81-6D196B511D87}"/>
              </a:ext>
            </a:extLst>
          </p:cNvPr>
          <p:cNvSpPr txBox="1"/>
          <p:nvPr/>
        </p:nvSpPr>
        <p:spPr>
          <a:xfrm>
            <a:off x="10150962" y="3897904"/>
            <a:ext cx="1457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  <a:ea typeface="Roboto Thin" panose="02000000000000000000" pitchFamily="2" charset="0"/>
              </a:rPr>
              <a:t>Kontaktfreudig, gesellig</a:t>
            </a:r>
          </a:p>
        </p:txBody>
      </p: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46906FAA-D4EA-3148-BD68-486AF3565E3A}"/>
              </a:ext>
            </a:extLst>
          </p:cNvPr>
          <p:cNvCxnSpPr>
            <a:cxnSpLocks/>
          </p:cNvCxnSpPr>
          <p:nvPr/>
        </p:nvCxnSpPr>
        <p:spPr>
          <a:xfrm>
            <a:off x="8133934" y="5013949"/>
            <a:ext cx="1789044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82E628B9-7408-6349-8C15-9D63979AC755}"/>
              </a:ext>
            </a:extLst>
          </p:cNvPr>
          <p:cNvSpPr txBox="1"/>
          <p:nvPr/>
        </p:nvSpPr>
        <p:spPr>
          <a:xfrm>
            <a:off x="6586538" y="4813294"/>
            <a:ext cx="1457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  <a:ea typeface="Roboto Thin" panose="02000000000000000000" pitchFamily="2" charset="0"/>
              </a:rPr>
              <a:t>Misstrauisch, unkooperativ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422BAB54-A805-2E49-AB53-E67E353683D5}"/>
              </a:ext>
            </a:extLst>
          </p:cNvPr>
          <p:cNvSpPr txBox="1"/>
          <p:nvPr/>
        </p:nvSpPr>
        <p:spPr>
          <a:xfrm>
            <a:off x="10147856" y="4783116"/>
            <a:ext cx="1457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  <a:ea typeface="Roboto Thin" panose="02000000000000000000" pitchFamily="2" charset="0"/>
              </a:rPr>
              <a:t>Hilfsbereit, empathisch</a:t>
            </a:r>
          </a:p>
        </p:txBody>
      </p: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1C37D3D2-82FD-064B-9F58-06DE6A650477}"/>
              </a:ext>
            </a:extLst>
          </p:cNvPr>
          <p:cNvCxnSpPr>
            <a:cxnSpLocks/>
          </p:cNvCxnSpPr>
          <p:nvPr/>
        </p:nvCxnSpPr>
        <p:spPr>
          <a:xfrm>
            <a:off x="8133934" y="5811670"/>
            <a:ext cx="1789044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>
            <a:extLst>
              <a:ext uri="{FF2B5EF4-FFF2-40B4-BE49-F238E27FC236}">
                <a16:creationId xmlns:a16="http://schemas.microsoft.com/office/drawing/2014/main" id="{364A0114-ABA8-384A-BAE8-3087D69B4D05}"/>
              </a:ext>
            </a:extLst>
          </p:cNvPr>
          <p:cNvSpPr txBox="1"/>
          <p:nvPr/>
        </p:nvSpPr>
        <p:spPr>
          <a:xfrm>
            <a:off x="6586538" y="5611015"/>
            <a:ext cx="1457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  <a:ea typeface="Roboto Thin" panose="02000000000000000000" pitchFamily="2" charset="0"/>
              </a:rPr>
              <a:t>Ausgeglichen, emotional stabil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8BE56FB0-966A-E647-A012-F839C3E1DE33}"/>
              </a:ext>
            </a:extLst>
          </p:cNvPr>
          <p:cNvSpPr txBox="1"/>
          <p:nvPr/>
        </p:nvSpPr>
        <p:spPr>
          <a:xfrm>
            <a:off x="10147856" y="5580837"/>
            <a:ext cx="1457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j-lt"/>
                <a:ea typeface="Roboto Thin" panose="02000000000000000000" pitchFamily="2" charset="0"/>
              </a:rPr>
              <a:t>Ängstlich, unglücklich</a:t>
            </a:r>
          </a:p>
        </p:txBody>
      </p:sp>
      <p:cxnSp>
        <p:nvCxnSpPr>
          <p:cNvPr id="31" name="Gerade Verbindung 30">
            <a:extLst>
              <a:ext uri="{FF2B5EF4-FFF2-40B4-BE49-F238E27FC236}">
                <a16:creationId xmlns:a16="http://schemas.microsoft.com/office/drawing/2014/main" id="{1DE7D9B3-83B0-E24C-9304-503EE794DFE1}"/>
              </a:ext>
            </a:extLst>
          </p:cNvPr>
          <p:cNvCxnSpPr/>
          <p:nvPr/>
        </p:nvCxnSpPr>
        <p:spPr>
          <a:xfrm>
            <a:off x="942109" y="2826327"/>
            <a:ext cx="1066369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Gerade Verbindung 31">
            <a:extLst>
              <a:ext uri="{FF2B5EF4-FFF2-40B4-BE49-F238E27FC236}">
                <a16:creationId xmlns:a16="http://schemas.microsoft.com/office/drawing/2014/main" id="{78F98F10-39D1-3D4A-BE3A-496F0F98E7D5}"/>
              </a:ext>
            </a:extLst>
          </p:cNvPr>
          <p:cNvCxnSpPr/>
          <p:nvPr/>
        </p:nvCxnSpPr>
        <p:spPr>
          <a:xfrm>
            <a:off x="942109" y="3713018"/>
            <a:ext cx="1066369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Gerade Verbindung 32">
            <a:extLst>
              <a:ext uri="{FF2B5EF4-FFF2-40B4-BE49-F238E27FC236}">
                <a16:creationId xmlns:a16="http://schemas.microsoft.com/office/drawing/2014/main" id="{9F2346CA-4507-A44C-9F03-572A6123E525}"/>
              </a:ext>
            </a:extLst>
          </p:cNvPr>
          <p:cNvCxnSpPr/>
          <p:nvPr/>
        </p:nvCxnSpPr>
        <p:spPr>
          <a:xfrm>
            <a:off x="942109" y="4585854"/>
            <a:ext cx="1066369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Gerade Verbindung 33">
            <a:extLst>
              <a:ext uri="{FF2B5EF4-FFF2-40B4-BE49-F238E27FC236}">
                <a16:creationId xmlns:a16="http://schemas.microsoft.com/office/drawing/2014/main" id="{5E8B4EA9-54DF-7C49-8636-A9234D8C17E8}"/>
              </a:ext>
            </a:extLst>
          </p:cNvPr>
          <p:cNvCxnSpPr/>
          <p:nvPr/>
        </p:nvCxnSpPr>
        <p:spPr>
          <a:xfrm>
            <a:off x="942109" y="5444836"/>
            <a:ext cx="1066369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01221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755628" y="-346984"/>
            <a:ext cx="9912371" cy="2349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b="1" dirty="0" err="1">
                <a:ea typeface="Roboto" pitchFamily="2" charset="0"/>
              </a:rPr>
              <a:t>Satisficers</a:t>
            </a:r>
            <a:r>
              <a:rPr lang="de-DE" sz="3600" b="1" dirty="0">
                <a:ea typeface="Roboto" pitchFamily="2" charset="0"/>
              </a:rPr>
              <a:t> sind zufriedener als </a:t>
            </a:r>
            <a:r>
              <a:rPr lang="de-DE" sz="3600" b="1" dirty="0" err="1">
                <a:ea typeface="Roboto" pitchFamily="2" charset="0"/>
              </a:rPr>
              <a:t>Maximizers</a:t>
            </a:r>
            <a:endParaRPr lang="de-DE" sz="3600" b="1" dirty="0">
              <a:ea typeface="Roboto" pitchFamily="2" charset="0"/>
            </a:endParaRPr>
          </a:p>
        </p:txBody>
      </p:sp>
      <p:sp>
        <p:nvSpPr>
          <p:cNvPr id="2" name="Stern mit 5 Zacken 1">
            <a:extLst>
              <a:ext uri="{FF2B5EF4-FFF2-40B4-BE49-F238E27FC236}">
                <a16:creationId xmlns:a16="http://schemas.microsoft.com/office/drawing/2014/main" id="{6F9FE04C-8E46-914E-9A06-80CBE5D0D399}"/>
              </a:ext>
            </a:extLst>
          </p:cNvPr>
          <p:cNvSpPr/>
          <p:nvPr/>
        </p:nvSpPr>
        <p:spPr>
          <a:xfrm>
            <a:off x="1456354" y="1269532"/>
            <a:ext cx="1060173" cy="1060173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latin typeface="+mj-lt"/>
            </a:endParaRPr>
          </a:p>
        </p:txBody>
      </p:sp>
      <p:sp>
        <p:nvSpPr>
          <p:cNvPr id="18" name="Stern mit 5 Zacken 17">
            <a:extLst>
              <a:ext uri="{FF2B5EF4-FFF2-40B4-BE49-F238E27FC236}">
                <a16:creationId xmlns:a16="http://schemas.microsoft.com/office/drawing/2014/main" id="{4251E5D0-04F8-4A40-B8B2-686138B84C63}"/>
              </a:ext>
            </a:extLst>
          </p:cNvPr>
          <p:cNvSpPr/>
          <p:nvPr/>
        </p:nvSpPr>
        <p:spPr>
          <a:xfrm>
            <a:off x="1456353" y="2679323"/>
            <a:ext cx="1060173" cy="1060173"/>
          </a:xfrm>
          <a:prstGeom prst="star5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latin typeface="+mj-lt"/>
            </a:endParaRPr>
          </a:p>
        </p:txBody>
      </p:sp>
      <p:sp>
        <p:nvSpPr>
          <p:cNvPr id="19" name="Stern mit 5 Zacken 18">
            <a:extLst>
              <a:ext uri="{FF2B5EF4-FFF2-40B4-BE49-F238E27FC236}">
                <a16:creationId xmlns:a16="http://schemas.microsoft.com/office/drawing/2014/main" id="{FB5F58A2-EE9A-834E-B8BC-8F6905BC0DA1}"/>
              </a:ext>
            </a:extLst>
          </p:cNvPr>
          <p:cNvSpPr/>
          <p:nvPr/>
        </p:nvSpPr>
        <p:spPr>
          <a:xfrm>
            <a:off x="1456352" y="4089115"/>
            <a:ext cx="1060173" cy="1060173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latin typeface="+mj-lt"/>
            </a:endParaRPr>
          </a:p>
        </p:txBody>
      </p:sp>
      <p:sp>
        <p:nvSpPr>
          <p:cNvPr id="20" name="Stern mit 5 Zacken 19">
            <a:extLst>
              <a:ext uri="{FF2B5EF4-FFF2-40B4-BE49-F238E27FC236}">
                <a16:creationId xmlns:a16="http://schemas.microsoft.com/office/drawing/2014/main" id="{69A1C4DE-1678-2A43-93BC-6ECBA6343A89}"/>
              </a:ext>
            </a:extLst>
          </p:cNvPr>
          <p:cNvSpPr/>
          <p:nvPr/>
        </p:nvSpPr>
        <p:spPr>
          <a:xfrm>
            <a:off x="1456352" y="5498906"/>
            <a:ext cx="1060173" cy="106017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latin typeface="+mj-lt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5A079A4-9E7F-4E48-BCE2-48E7D16217BF}"/>
              </a:ext>
            </a:extLst>
          </p:cNvPr>
          <p:cNvSpPr txBox="1"/>
          <p:nvPr/>
        </p:nvSpPr>
        <p:spPr>
          <a:xfrm>
            <a:off x="3177528" y="1624053"/>
            <a:ext cx="5515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  <a:ea typeface="Roboto Light" panose="02000000000000000000" pitchFamily="2" charset="0"/>
                <a:cs typeface="Arial" panose="020B0604020202020204" pitchFamily="34" charset="0"/>
              </a:rPr>
              <a:t>beste Option </a:t>
            </a:r>
            <a:r>
              <a:rPr lang="de-DE" sz="2800" dirty="0">
                <a:solidFill>
                  <a:srgbClr val="00B0F0"/>
                </a:solidFill>
                <a:latin typeface="+mj-lt"/>
                <a:ea typeface="Roboto Light" panose="02000000000000000000" pitchFamily="2" charset="0"/>
                <a:cs typeface="Arial" panose="020B0604020202020204" pitchFamily="34" charset="0"/>
              </a:rPr>
              <a:t>(</a:t>
            </a:r>
            <a:r>
              <a:rPr lang="de-DE" sz="2800" dirty="0" err="1">
                <a:solidFill>
                  <a:srgbClr val="00B0F0"/>
                </a:solidFill>
                <a:latin typeface="+mj-lt"/>
                <a:ea typeface="Roboto Light" panose="02000000000000000000" pitchFamily="2" charset="0"/>
                <a:cs typeface="Arial" panose="020B0604020202020204" pitchFamily="34" charset="0"/>
              </a:rPr>
              <a:t>Maximizing</a:t>
            </a:r>
            <a:r>
              <a:rPr lang="de-DE" sz="2800" dirty="0">
                <a:solidFill>
                  <a:srgbClr val="00B0F0"/>
                </a:solidFill>
                <a:latin typeface="+mj-lt"/>
                <a:ea typeface="Roboto Light" panose="02000000000000000000" pitchFamily="2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0D372E94-603C-9149-AD06-11AE020F5F03}"/>
              </a:ext>
            </a:extLst>
          </p:cNvPr>
          <p:cNvSpPr txBox="1"/>
          <p:nvPr/>
        </p:nvSpPr>
        <p:spPr>
          <a:xfrm>
            <a:off x="3177527" y="2989574"/>
            <a:ext cx="5515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  <a:ea typeface="Roboto Light" panose="02000000000000000000" pitchFamily="2" charset="0"/>
                <a:cs typeface="Arial" panose="020B0604020202020204" pitchFamily="34" charset="0"/>
              </a:rPr>
              <a:t>gewählte Option </a:t>
            </a:r>
            <a:r>
              <a:rPr lang="de-DE" sz="2800" dirty="0">
                <a:solidFill>
                  <a:srgbClr val="00B0F0"/>
                </a:solidFill>
                <a:latin typeface="+mj-lt"/>
                <a:ea typeface="Roboto Light" panose="02000000000000000000" pitchFamily="2" charset="0"/>
                <a:cs typeface="Arial" panose="020B0604020202020204" pitchFamily="34" charset="0"/>
              </a:rPr>
              <a:t>(</a:t>
            </a:r>
            <a:r>
              <a:rPr lang="de-DE" sz="2800" dirty="0" err="1">
                <a:solidFill>
                  <a:srgbClr val="00B0F0"/>
                </a:solidFill>
                <a:latin typeface="+mj-lt"/>
                <a:ea typeface="Roboto Light" panose="02000000000000000000" pitchFamily="2" charset="0"/>
                <a:cs typeface="Arial" panose="020B0604020202020204" pitchFamily="34" charset="0"/>
              </a:rPr>
              <a:t>Satisficing</a:t>
            </a:r>
            <a:r>
              <a:rPr lang="de-DE" sz="2800" dirty="0">
                <a:solidFill>
                  <a:srgbClr val="00B0F0"/>
                </a:solidFill>
                <a:latin typeface="+mj-lt"/>
                <a:ea typeface="Roboto Light" panose="02000000000000000000" pitchFamily="2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DBD8FA82-7A0F-D74A-95F8-FDF2814A4933}"/>
              </a:ext>
            </a:extLst>
          </p:cNvPr>
          <p:cNvCxnSpPr>
            <a:cxnSpLocks/>
          </p:cNvCxnSpPr>
          <p:nvPr/>
        </p:nvCxnSpPr>
        <p:spPr>
          <a:xfrm>
            <a:off x="887896" y="3922644"/>
            <a:ext cx="6042991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52D1CDA8-7FBC-814C-B728-A9AE5AE60C3B}"/>
              </a:ext>
            </a:extLst>
          </p:cNvPr>
          <p:cNvSpPr txBox="1"/>
          <p:nvPr/>
        </p:nvSpPr>
        <p:spPr>
          <a:xfrm>
            <a:off x="7106798" y="3764367"/>
            <a:ext cx="5085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+mj-lt"/>
                <a:ea typeface="Roboto Th" pitchFamily="2" charset="0"/>
                <a:cs typeface="Arial" panose="020B0604020202020204" pitchFamily="34" charset="0"/>
              </a:rPr>
              <a:t>Schwelle von Optionen, die gut genug sind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72AC6760-4F49-E243-B37F-BC1CC2FD1F29}"/>
              </a:ext>
            </a:extLst>
          </p:cNvPr>
          <p:cNvSpPr txBox="1"/>
          <p:nvPr/>
        </p:nvSpPr>
        <p:spPr>
          <a:xfrm>
            <a:off x="3177526" y="4500120"/>
            <a:ext cx="5515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  <a:ea typeface="Roboto Light" panose="02000000000000000000" pitchFamily="2" charset="0"/>
                <a:cs typeface="Arial" panose="020B0604020202020204" pitchFamily="34" charset="0"/>
              </a:rPr>
              <a:t>schlechte Option</a:t>
            </a:r>
            <a:endParaRPr lang="de-DE" sz="2800" dirty="0">
              <a:solidFill>
                <a:srgbClr val="00B0F0"/>
              </a:solidFill>
              <a:latin typeface="+mj-lt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F295367F-E85A-254C-847C-B68BA1063217}"/>
              </a:ext>
            </a:extLst>
          </p:cNvPr>
          <p:cNvSpPr txBox="1"/>
          <p:nvPr/>
        </p:nvSpPr>
        <p:spPr>
          <a:xfrm>
            <a:off x="3177526" y="5767382"/>
            <a:ext cx="5515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+mj-lt"/>
                <a:ea typeface="Roboto Light" panose="02000000000000000000" pitchFamily="2" charset="0"/>
                <a:cs typeface="Arial" panose="020B0604020202020204" pitchFamily="34" charset="0"/>
              </a:rPr>
              <a:t>schlechteste Option</a:t>
            </a:r>
            <a:endParaRPr lang="de-DE" sz="2800" dirty="0">
              <a:solidFill>
                <a:srgbClr val="00B0F0"/>
              </a:solidFill>
              <a:latin typeface="+mj-lt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7337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08CDDAB7-4D84-B544-8848-B938E8FAF8D6}"/>
              </a:ext>
            </a:extLst>
          </p:cNvPr>
          <p:cNvSpPr txBox="1">
            <a:spLocks/>
          </p:cNvSpPr>
          <p:nvPr/>
        </p:nvSpPr>
        <p:spPr>
          <a:xfrm>
            <a:off x="841718" y="455282"/>
            <a:ext cx="10515600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700" b="1" dirty="0">
                <a:ea typeface="Roboto" pitchFamily="2" charset="0"/>
              </a:rPr>
              <a:t>Charakterstärken</a:t>
            </a:r>
            <a:br>
              <a:rPr lang="de-DE" dirty="0">
                <a:ea typeface="Roboto" pitchFamily="2" charset="0"/>
              </a:rPr>
            </a:br>
            <a:r>
              <a:rPr lang="de-DE" sz="2000" dirty="0">
                <a:ea typeface="Roboto Th" pitchFamily="2" charset="0"/>
              </a:rPr>
              <a:t>nach </a:t>
            </a:r>
            <a:r>
              <a:rPr lang="de-DE" sz="2000" dirty="0" err="1">
                <a:ea typeface="Roboto Th" pitchFamily="2" charset="0"/>
              </a:rPr>
              <a:t>Seligman</a:t>
            </a:r>
            <a:r>
              <a:rPr lang="de-DE" sz="2000" dirty="0">
                <a:ea typeface="Roboto Th" pitchFamily="2" charset="0"/>
              </a:rPr>
              <a:t> / Peterson</a:t>
            </a:r>
            <a:endParaRPr lang="de-DE" dirty="0">
              <a:ea typeface="Roboto Th" pitchFamily="2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13BB514-3371-6840-9FB0-21745B1CD6A3}"/>
              </a:ext>
            </a:extLst>
          </p:cNvPr>
          <p:cNvSpPr/>
          <p:nvPr/>
        </p:nvSpPr>
        <p:spPr>
          <a:xfrm>
            <a:off x="954158" y="1580319"/>
            <a:ext cx="3041371" cy="220764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DE" b="1" dirty="0">
              <a:latin typeface="+mj-lt"/>
              <a:ea typeface="Roboto" panose="02000000000000000000" pitchFamily="2" charset="0"/>
            </a:endParaRPr>
          </a:p>
          <a:p>
            <a:pPr lvl="1"/>
            <a:r>
              <a:rPr lang="de-DE" b="1" dirty="0">
                <a:latin typeface="+mj-lt"/>
                <a:ea typeface="Roboto" panose="02000000000000000000" pitchFamily="2" charset="0"/>
              </a:rPr>
              <a:t>Wissen &amp; Weisheit</a:t>
            </a:r>
          </a:p>
          <a:p>
            <a:pPr lvl="1"/>
            <a:r>
              <a:rPr lang="de-DE" sz="1000" dirty="0">
                <a:latin typeface="+mj-lt"/>
                <a:ea typeface="Roboto Light" panose="02000000000000000000" pitchFamily="2" charset="0"/>
              </a:rPr>
              <a:t>Erwerb &amp; Nutzen von Wissen</a:t>
            </a:r>
          </a:p>
          <a:p>
            <a:pPr lvl="1"/>
            <a:endParaRPr lang="de-DE" sz="1200" dirty="0">
              <a:latin typeface="+mj-lt"/>
              <a:ea typeface="Roboto Light" panose="02000000000000000000" pitchFamily="2" charset="0"/>
            </a:endParaRPr>
          </a:p>
          <a:p>
            <a:pPr lvl="1"/>
            <a:r>
              <a:rPr lang="de-DE" sz="1200" dirty="0">
                <a:latin typeface="+mj-lt"/>
                <a:ea typeface="Roboto Light" panose="02000000000000000000" pitchFamily="2" charset="0"/>
              </a:rPr>
              <a:t>Kreativität</a:t>
            </a:r>
          </a:p>
          <a:p>
            <a:pPr lvl="1"/>
            <a:r>
              <a:rPr lang="de-DE" sz="1200" dirty="0">
                <a:latin typeface="+mj-lt"/>
                <a:ea typeface="Roboto Light" panose="02000000000000000000" pitchFamily="2" charset="0"/>
              </a:rPr>
              <a:t>Neugier / Interesse</a:t>
            </a:r>
          </a:p>
          <a:p>
            <a:pPr lvl="1"/>
            <a:r>
              <a:rPr lang="de-DE" sz="1200" dirty="0">
                <a:latin typeface="+mj-lt"/>
                <a:ea typeface="Roboto Light" panose="02000000000000000000" pitchFamily="2" charset="0"/>
              </a:rPr>
              <a:t>Freude am Lernen</a:t>
            </a:r>
          </a:p>
          <a:p>
            <a:pPr lvl="1"/>
            <a:r>
              <a:rPr lang="de-DE" sz="1200" dirty="0">
                <a:latin typeface="+mj-lt"/>
                <a:ea typeface="Roboto Light" panose="02000000000000000000" pitchFamily="2" charset="0"/>
              </a:rPr>
              <a:t>Urteilsvermögen</a:t>
            </a:r>
          </a:p>
          <a:p>
            <a:pPr lvl="1"/>
            <a:r>
              <a:rPr lang="de-DE" sz="1200" dirty="0">
                <a:latin typeface="+mj-lt"/>
                <a:ea typeface="Roboto Light" panose="02000000000000000000" pitchFamily="2" charset="0"/>
              </a:rPr>
              <a:t>Weisheit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75A7CC3-1E91-2445-B337-938C669A7915}"/>
              </a:ext>
            </a:extLst>
          </p:cNvPr>
          <p:cNvSpPr/>
          <p:nvPr/>
        </p:nvSpPr>
        <p:spPr>
          <a:xfrm>
            <a:off x="4446106" y="1580318"/>
            <a:ext cx="3041371" cy="220764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DE" b="1" dirty="0">
              <a:latin typeface="+mj-lt"/>
              <a:ea typeface="Roboto" panose="02000000000000000000" pitchFamily="2" charset="0"/>
            </a:endParaRPr>
          </a:p>
          <a:p>
            <a:pPr lvl="1"/>
            <a:r>
              <a:rPr lang="de-DE" b="1" dirty="0">
                <a:latin typeface="+mj-lt"/>
                <a:ea typeface="Roboto" panose="02000000000000000000" pitchFamily="2" charset="0"/>
              </a:rPr>
              <a:t>Courage</a:t>
            </a:r>
          </a:p>
          <a:p>
            <a:pPr lvl="1"/>
            <a:r>
              <a:rPr lang="de-DE" sz="1050" dirty="0">
                <a:latin typeface="+mj-lt"/>
                <a:ea typeface="Roboto Light" panose="02000000000000000000" pitchFamily="2" charset="0"/>
              </a:rPr>
              <a:t>Willenskraft, Ziele trotz Winderständen zu erreichen</a:t>
            </a:r>
          </a:p>
          <a:p>
            <a:pPr lvl="1"/>
            <a:endParaRPr lang="de-DE" sz="1200" dirty="0">
              <a:latin typeface="+mj-lt"/>
              <a:ea typeface="Roboto Light" panose="02000000000000000000" pitchFamily="2" charset="0"/>
            </a:endParaRPr>
          </a:p>
          <a:p>
            <a:pPr lvl="1"/>
            <a:r>
              <a:rPr lang="de-DE" sz="1200" dirty="0">
                <a:latin typeface="+mj-lt"/>
                <a:ea typeface="Roboto Light" panose="02000000000000000000" pitchFamily="2" charset="0"/>
              </a:rPr>
              <a:t>Ehrlichkeit</a:t>
            </a:r>
          </a:p>
          <a:p>
            <a:pPr lvl="1"/>
            <a:r>
              <a:rPr lang="de-DE" sz="1200" dirty="0">
                <a:latin typeface="+mj-lt"/>
                <a:ea typeface="Roboto Light" panose="02000000000000000000" pitchFamily="2" charset="0"/>
              </a:rPr>
              <a:t>Mut / Tapferkeit</a:t>
            </a:r>
          </a:p>
          <a:p>
            <a:pPr lvl="1"/>
            <a:r>
              <a:rPr lang="de-DE" sz="1200" dirty="0">
                <a:latin typeface="+mj-lt"/>
                <a:ea typeface="Roboto Light" panose="02000000000000000000" pitchFamily="2" charset="0"/>
              </a:rPr>
              <a:t>Begeisterungsfähigkeit</a:t>
            </a:r>
          </a:p>
          <a:p>
            <a:pPr lvl="1"/>
            <a:r>
              <a:rPr lang="de-DE" sz="1200" dirty="0">
                <a:latin typeface="+mj-lt"/>
                <a:ea typeface="Roboto Light" panose="02000000000000000000" pitchFamily="2" charset="0"/>
              </a:rPr>
              <a:t>Beharrlichkeit / </a:t>
            </a:r>
            <a:r>
              <a:rPr lang="de-DE" sz="1200" dirty="0" err="1">
                <a:latin typeface="+mj-lt"/>
                <a:ea typeface="Roboto Light" panose="02000000000000000000" pitchFamily="2" charset="0"/>
              </a:rPr>
              <a:t>Fleiss</a:t>
            </a:r>
            <a:endParaRPr lang="de-DE" sz="1200" dirty="0">
              <a:latin typeface="+mj-lt"/>
              <a:ea typeface="Roboto Light" panose="02000000000000000000" pitchFamily="2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31D23CA-9693-F647-9B3E-523D0509CF7F}"/>
              </a:ext>
            </a:extLst>
          </p:cNvPr>
          <p:cNvSpPr/>
          <p:nvPr/>
        </p:nvSpPr>
        <p:spPr>
          <a:xfrm>
            <a:off x="7938054" y="1580317"/>
            <a:ext cx="3041371" cy="220764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DE" b="1" dirty="0">
              <a:latin typeface="+mj-lt"/>
              <a:ea typeface="Roboto" panose="02000000000000000000" pitchFamily="2" charset="0"/>
            </a:endParaRPr>
          </a:p>
          <a:p>
            <a:pPr lvl="1"/>
            <a:r>
              <a:rPr lang="de-DE" b="1" dirty="0">
                <a:latin typeface="+mj-lt"/>
                <a:ea typeface="Roboto" panose="02000000000000000000" pitchFamily="2" charset="0"/>
              </a:rPr>
              <a:t>Menschlichkeit</a:t>
            </a:r>
          </a:p>
          <a:p>
            <a:pPr lvl="1"/>
            <a:r>
              <a:rPr lang="de-DE" sz="1000" dirty="0">
                <a:latin typeface="+mj-lt"/>
                <a:ea typeface="Roboto Light" panose="02000000000000000000" pitchFamily="2" charset="0"/>
              </a:rPr>
              <a:t>Vertrauensvolle und liebevolle Interaktionen</a:t>
            </a:r>
          </a:p>
          <a:p>
            <a:pPr lvl="1"/>
            <a:endParaRPr lang="de-DE" sz="1200" dirty="0">
              <a:latin typeface="+mj-lt"/>
              <a:ea typeface="Roboto Light" panose="02000000000000000000" pitchFamily="2" charset="0"/>
            </a:endParaRPr>
          </a:p>
          <a:p>
            <a:pPr lvl="1"/>
            <a:r>
              <a:rPr lang="de-DE" sz="1200" dirty="0">
                <a:latin typeface="+mj-lt"/>
                <a:ea typeface="Roboto Light" panose="02000000000000000000" pitchFamily="2" charset="0"/>
              </a:rPr>
              <a:t>Fähigkeit zu lieben</a:t>
            </a:r>
          </a:p>
          <a:p>
            <a:pPr lvl="1"/>
            <a:r>
              <a:rPr lang="de-DE" sz="1200" dirty="0">
                <a:latin typeface="+mj-lt"/>
                <a:ea typeface="Roboto Light" panose="02000000000000000000" pitchFamily="2" charset="0"/>
              </a:rPr>
              <a:t>Freundlichkeit / </a:t>
            </a:r>
            <a:r>
              <a:rPr lang="de-DE" sz="1200" dirty="0" err="1">
                <a:latin typeface="+mj-lt"/>
                <a:ea typeface="Roboto Light" panose="02000000000000000000" pitchFamily="2" charset="0"/>
              </a:rPr>
              <a:t>Grosszügigkeit</a:t>
            </a:r>
            <a:endParaRPr lang="de-DE" sz="1200" dirty="0">
              <a:latin typeface="+mj-lt"/>
              <a:ea typeface="Roboto Light" panose="02000000000000000000" pitchFamily="2" charset="0"/>
            </a:endParaRPr>
          </a:p>
          <a:p>
            <a:pPr lvl="1"/>
            <a:r>
              <a:rPr lang="de-DE" sz="1200" dirty="0">
                <a:latin typeface="+mj-lt"/>
                <a:ea typeface="Roboto Light" panose="02000000000000000000" pitchFamily="2" charset="0"/>
              </a:rPr>
              <a:t>Soziale Intelligenz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A9B07CB-23AB-6F45-AAEA-E4F58071F88D}"/>
              </a:ext>
            </a:extLst>
          </p:cNvPr>
          <p:cNvSpPr/>
          <p:nvPr/>
        </p:nvSpPr>
        <p:spPr>
          <a:xfrm>
            <a:off x="954158" y="4195071"/>
            <a:ext cx="3041371" cy="220764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DE" b="1" dirty="0">
              <a:latin typeface="+mj-lt"/>
              <a:ea typeface="Roboto" panose="02000000000000000000" pitchFamily="2" charset="0"/>
            </a:endParaRPr>
          </a:p>
          <a:p>
            <a:pPr lvl="1"/>
            <a:r>
              <a:rPr lang="de-DE" b="1" dirty="0">
                <a:latin typeface="+mj-lt"/>
                <a:ea typeface="Roboto" panose="02000000000000000000" pitchFamily="2" charset="0"/>
              </a:rPr>
              <a:t>Gerechtigkeit</a:t>
            </a:r>
          </a:p>
          <a:p>
            <a:pPr lvl="1"/>
            <a:r>
              <a:rPr lang="de-DE" sz="1000" dirty="0">
                <a:latin typeface="+mj-lt"/>
                <a:ea typeface="Roboto Light" panose="02000000000000000000" pitchFamily="2" charset="0"/>
              </a:rPr>
              <a:t>Innerhalb einer Gruppe</a:t>
            </a:r>
          </a:p>
          <a:p>
            <a:pPr lvl="1"/>
            <a:endParaRPr lang="de-DE" sz="1200" dirty="0">
              <a:latin typeface="+mj-lt"/>
              <a:ea typeface="Roboto Light" panose="02000000000000000000" pitchFamily="2" charset="0"/>
            </a:endParaRPr>
          </a:p>
          <a:p>
            <a:pPr lvl="1"/>
            <a:r>
              <a:rPr lang="de-DE" sz="1200" dirty="0">
                <a:latin typeface="+mj-lt"/>
                <a:ea typeface="Roboto Light" panose="02000000000000000000" pitchFamily="2" charset="0"/>
              </a:rPr>
              <a:t>Leadership</a:t>
            </a:r>
          </a:p>
          <a:p>
            <a:pPr lvl="1"/>
            <a:r>
              <a:rPr lang="de-DE" sz="1200" dirty="0">
                <a:latin typeface="+mj-lt"/>
                <a:ea typeface="Roboto Light" panose="02000000000000000000" pitchFamily="2" charset="0"/>
              </a:rPr>
              <a:t>Fairness</a:t>
            </a:r>
          </a:p>
          <a:p>
            <a:pPr lvl="1"/>
            <a:r>
              <a:rPr lang="de-DE" sz="1200" dirty="0">
                <a:latin typeface="+mj-lt"/>
                <a:ea typeface="Roboto Light" panose="02000000000000000000" pitchFamily="2" charset="0"/>
              </a:rPr>
              <a:t>Teamfähigkeit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C2AAE66A-1681-C04C-AD59-FEA4920F9E33}"/>
              </a:ext>
            </a:extLst>
          </p:cNvPr>
          <p:cNvSpPr/>
          <p:nvPr/>
        </p:nvSpPr>
        <p:spPr>
          <a:xfrm>
            <a:off x="4446106" y="4195070"/>
            <a:ext cx="3041371" cy="22076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DE" b="1" dirty="0">
              <a:latin typeface="+mj-lt"/>
              <a:ea typeface="Roboto" panose="02000000000000000000" pitchFamily="2" charset="0"/>
            </a:endParaRPr>
          </a:p>
          <a:p>
            <a:pPr lvl="1"/>
            <a:r>
              <a:rPr lang="de-DE" b="1" dirty="0" err="1">
                <a:latin typeface="+mj-lt"/>
                <a:ea typeface="Roboto" panose="02000000000000000000" pitchFamily="2" charset="0"/>
              </a:rPr>
              <a:t>Mässigung</a:t>
            </a:r>
            <a:endParaRPr lang="de-DE" b="1" dirty="0">
              <a:latin typeface="+mj-lt"/>
              <a:ea typeface="Roboto" panose="02000000000000000000" pitchFamily="2" charset="0"/>
            </a:endParaRPr>
          </a:p>
          <a:p>
            <a:pPr lvl="1"/>
            <a:r>
              <a:rPr lang="de-DE" sz="1000" dirty="0">
                <a:latin typeface="+mj-lt"/>
                <a:ea typeface="Roboto Light" panose="02000000000000000000" pitchFamily="2" charset="0"/>
              </a:rPr>
              <a:t>Wirkt Exzessen entgegen</a:t>
            </a:r>
          </a:p>
          <a:p>
            <a:pPr lvl="1"/>
            <a:endParaRPr lang="de-DE" sz="1200" dirty="0">
              <a:latin typeface="+mj-lt"/>
              <a:ea typeface="Roboto Light" panose="02000000000000000000" pitchFamily="2" charset="0"/>
            </a:endParaRPr>
          </a:p>
          <a:p>
            <a:pPr lvl="1"/>
            <a:r>
              <a:rPr lang="de-DE" sz="1200" dirty="0">
                <a:latin typeface="+mj-lt"/>
                <a:ea typeface="Roboto Light" panose="02000000000000000000" pitchFamily="2" charset="0"/>
              </a:rPr>
              <a:t>Bescheidenheit</a:t>
            </a:r>
          </a:p>
          <a:p>
            <a:pPr lvl="1"/>
            <a:r>
              <a:rPr lang="de-DE" sz="1200" dirty="0">
                <a:latin typeface="+mj-lt"/>
                <a:ea typeface="Roboto Light" panose="02000000000000000000" pitchFamily="2" charset="0"/>
              </a:rPr>
              <a:t>Vergebungsbereitschaft</a:t>
            </a:r>
          </a:p>
          <a:p>
            <a:pPr lvl="1"/>
            <a:r>
              <a:rPr lang="de-DE" sz="1200" dirty="0">
                <a:latin typeface="+mj-lt"/>
                <a:ea typeface="Roboto Light" panose="02000000000000000000" pitchFamily="2" charset="0"/>
              </a:rPr>
              <a:t>Umsicht / Vorsicht</a:t>
            </a:r>
          </a:p>
          <a:p>
            <a:pPr lvl="1"/>
            <a:r>
              <a:rPr lang="de-DE" sz="1200" dirty="0">
                <a:latin typeface="+mj-lt"/>
                <a:ea typeface="Roboto Light" panose="02000000000000000000" pitchFamily="2" charset="0"/>
              </a:rPr>
              <a:t>Selbstregulation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D4E3843-D199-CB4C-B8CF-EDDE57FDFF18}"/>
              </a:ext>
            </a:extLst>
          </p:cNvPr>
          <p:cNvSpPr/>
          <p:nvPr/>
        </p:nvSpPr>
        <p:spPr>
          <a:xfrm>
            <a:off x="7938054" y="4195069"/>
            <a:ext cx="3041371" cy="220764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DE" b="1" dirty="0">
              <a:latin typeface="+mj-lt"/>
              <a:ea typeface="Roboto" panose="02000000000000000000" pitchFamily="2" charset="0"/>
            </a:endParaRPr>
          </a:p>
          <a:p>
            <a:pPr lvl="1"/>
            <a:r>
              <a:rPr lang="de-DE" b="1" dirty="0">
                <a:latin typeface="+mj-lt"/>
                <a:ea typeface="Roboto" panose="02000000000000000000" pitchFamily="2" charset="0"/>
              </a:rPr>
              <a:t>Transzendenz</a:t>
            </a:r>
          </a:p>
          <a:p>
            <a:pPr lvl="1"/>
            <a:r>
              <a:rPr lang="de-DE" sz="1000" dirty="0">
                <a:latin typeface="+mj-lt"/>
                <a:ea typeface="Roboto Light" panose="02000000000000000000" pitchFamily="2" charset="0"/>
              </a:rPr>
              <a:t>Sinn &amp; Verbindung zum </a:t>
            </a:r>
            <a:br>
              <a:rPr lang="de-DE" sz="1000" dirty="0">
                <a:latin typeface="+mj-lt"/>
                <a:ea typeface="Roboto Light" panose="02000000000000000000" pitchFamily="2" charset="0"/>
              </a:rPr>
            </a:br>
            <a:r>
              <a:rPr lang="de-DE" sz="1000" dirty="0" err="1">
                <a:latin typeface="+mj-lt"/>
                <a:ea typeface="Roboto Light" panose="02000000000000000000" pitchFamily="2" charset="0"/>
              </a:rPr>
              <a:t>grösseren</a:t>
            </a:r>
            <a:r>
              <a:rPr lang="de-DE" sz="1000" dirty="0">
                <a:latin typeface="+mj-lt"/>
                <a:ea typeface="Roboto Light" panose="02000000000000000000" pitchFamily="2" charset="0"/>
              </a:rPr>
              <a:t> Ganzen</a:t>
            </a:r>
          </a:p>
          <a:p>
            <a:pPr lvl="1"/>
            <a:endParaRPr lang="de-DE" sz="1200" dirty="0">
              <a:latin typeface="+mj-lt"/>
              <a:ea typeface="Roboto Light" panose="02000000000000000000" pitchFamily="2" charset="0"/>
            </a:endParaRPr>
          </a:p>
          <a:p>
            <a:pPr lvl="1"/>
            <a:r>
              <a:rPr lang="de-DE" sz="1200" dirty="0">
                <a:latin typeface="+mj-lt"/>
                <a:ea typeface="Roboto Light" panose="02000000000000000000" pitchFamily="2" charset="0"/>
              </a:rPr>
              <a:t>Spiritualität</a:t>
            </a:r>
          </a:p>
          <a:p>
            <a:pPr lvl="1"/>
            <a:r>
              <a:rPr lang="de-DE" sz="1200" dirty="0">
                <a:latin typeface="+mj-lt"/>
                <a:ea typeface="Roboto Light" panose="02000000000000000000" pitchFamily="2" charset="0"/>
              </a:rPr>
              <a:t>Dankbarkeit</a:t>
            </a:r>
          </a:p>
          <a:p>
            <a:pPr lvl="1"/>
            <a:r>
              <a:rPr lang="de-DE" sz="1200" dirty="0">
                <a:latin typeface="+mj-lt"/>
                <a:ea typeface="Roboto Light" panose="02000000000000000000" pitchFamily="2" charset="0"/>
              </a:rPr>
              <a:t>Optimismus</a:t>
            </a:r>
          </a:p>
          <a:p>
            <a:pPr lvl="1"/>
            <a:r>
              <a:rPr lang="de-DE" sz="1200" dirty="0">
                <a:latin typeface="+mj-lt"/>
                <a:ea typeface="Roboto Light" panose="02000000000000000000" pitchFamily="2" charset="0"/>
              </a:rPr>
              <a:t>Humor</a:t>
            </a:r>
          </a:p>
          <a:p>
            <a:pPr lvl="1"/>
            <a:r>
              <a:rPr lang="de-DE" sz="1200" dirty="0">
                <a:latin typeface="+mj-lt"/>
                <a:ea typeface="Roboto Light" panose="02000000000000000000" pitchFamily="2" charset="0"/>
              </a:rPr>
              <a:t>Sinn für das Schöne</a:t>
            </a:r>
          </a:p>
        </p:txBody>
      </p:sp>
    </p:spTree>
    <p:extLst>
      <p:ext uri="{BB962C8B-B14F-4D97-AF65-F5344CB8AC3E}">
        <p14:creationId xmlns:p14="http://schemas.microsoft.com/office/powerpoint/2010/main" val="3516468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42EE05E5-37B6-794B-BFCF-674B27992ADE}"/>
              </a:ext>
            </a:extLst>
          </p:cNvPr>
          <p:cNvSpPr/>
          <p:nvPr/>
        </p:nvSpPr>
        <p:spPr>
          <a:xfrm>
            <a:off x="5294490" y="2550370"/>
            <a:ext cx="2725621" cy="2725621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FFBB2D0-A668-1145-A6A7-016947B9D04F}"/>
              </a:ext>
            </a:extLst>
          </p:cNvPr>
          <p:cNvSpPr/>
          <p:nvPr/>
        </p:nvSpPr>
        <p:spPr>
          <a:xfrm>
            <a:off x="4233182" y="1551624"/>
            <a:ext cx="2725621" cy="2725621"/>
          </a:xfrm>
          <a:prstGeom prst="ellipse">
            <a:avLst/>
          </a:prstGeom>
          <a:solidFill>
            <a:srgbClr val="FFFF00">
              <a:alpha val="49989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ea typeface="Roboto Thin" panose="02000000000000000000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9E60D4-9CD4-524E-8602-46DE1D65BC3F}"/>
              </a:ext>
            </a:extLst>
          </p:cNvPr>
          <p:cNvSpPr/>
          <p:nvPr/>
        </p:nvSpPr>
        <p:spPr>
          <a:xfrm>
            <a:off x="4378945" y="3620890"/>
            <a:ext cx="2725621" cy="2725621"/>
          </a:xfrm>
          <a:prstGeom prst="ellipse">
            <a:avLst/>
          </a:prstGeom>
          <a:solidFill>
            <a:srgbClr val="00B0F0">
              <a:alpha val="5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55FF7EB-BCB8-3048-A2D1-6D53A480AC01}"/>
              </a:ext>
            </a:extLst>
          </p:cNvPr>
          <p:cNvSpPr/>
          <p:nvPr/>
        </p:nvSpPr>
        <p:spPr>
          <a:xfrm>
            <a:off x="3395731" y="2571649"/>
            <a:ext cx="2725621" cy="2725621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2435C1D2-267E-6640-8E2D-FD42E0BEC52F}"/>
              </a:ext>
            </a:extLst>
          </p:cNvPr>
          <p:cNvSpPr txBox="1">
            <a:spLocks/>
          </p:cNvSpPr>
          <p:nvPr/>
        </p:nvSpPr>
        <p:spPr>
          <a:xfrm>
            <a:off x="841718" y="455282"/>
            <a:ext cx="10515600" cy="132556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685622" rtl="0" eaLnBrk="1" latinLnBrk="0" hangingPunct="1">
              <a:lnSpc>
                <a:spcPts val="4300"/>
              </a:lnSpc>
              <a:spcBef>
                <a:spcPct val="0"/>
              </a:spcBef>
              <a:buNone/>
              <a:defRPr sz="3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2800" b="1" dirty="0" err="1">
                <a:ea typeface="Roboto" pitchFamily="2" charset="0"/>
              </a:rPr>
              <a:t>Ikigai</a:t>
            </a:r>
            <a:r>
              <a:rPr lang="de-DE" sz="9600" dirty="0">
                <a:latin typeface="+mn-lt"/>
                <a:ea typeface="Roboto Th" pitchFamily="2" charset="0"/>
              </a:rPr>
              <a:t>, japanische Lebenskunst (</a:t>
            </a:r>
            <a:r>
              <a:rPr lang="de-DE" sz="9600" dirty="0" err="1">
                <a:latin typeface="+mn-lt"/>
                <a:ea typeface="Roboto Th" pitchFamily="2" charset="0"/>
              </a:rPr>
              <a:t>Reason</a:t>
            </a:r>
            <a:r>
              <a:rPr lang="de-DE" sz="9600" dirty="0">
                <a:latin typeface="+mn-lt"/>
                <a:ea typeface="Roboto Th" pitchFamily="2" charset="0"/>
              </a:rPr>
              <a:t> </a:t>
            </a:r>
            <a:r>
              <a:rPr lang="de-DE" sz="9600" dirty="0" err="1">
                <a:latin typeface="+mn-lt"/>
                <a:ea typeface="Roboto Th" pitchFamily="2" charset="0"/>
              </a:rPr>
              <a:t>for</a:t>
            </a:r>
            <a:r>
              <a:rPr lang="de-DE" sz="9600" dirty="0">
                <a:latin typeface="+mn-lt"/>
                <a:ea typeface="Roboto Th" pitchFamily="2" charset="0"/>
              </a:rPr>
              <a:t> </a:t>
            </a:r>
            <a:r>
              <a:rPr lang="de-DE" sz="9600" dirty="0" err="1">
                <a:latin typeface="+mn-lt"/>
                <a:ea typeface="Roboto Th" pitchFamily="2" charset="0"/>
              </a:rPr>
              <a:t>Being</a:t>
            </a:r>
            <a:r>
              <a:rPr lang="de-DE" sz="9600" dirty="0">
                <a:latin typeface="+mn-lt"/>
                <a:ea typeface="Roboto Th" pitchFamily="2" charset="0"/>
              </a:rPr>
              <a:t>, Sinn des Lebens)</a:t>
            </a:r>
            <a:br>
              <a:rPr lang="de-DE" sz="9600" dirty="0">
                <a:latin typeface="+mn-lt"/>
                <a:ea typeface="Roboto Th" pitchFamily="2" charset="0"/>
              </a:rPr>
            </a:br>
            <a:endParaRPr lang="de-DE" sz="2200" dirty="0">
              <a:latin typeface="+mn-lt"/>
              <a:ea typeface="Roboto Th" pitchFamily="2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CBB0CC7-8644-5840-83DB-F49EF666012C}"/>
              </a:ext>
            </a:extLst>
          </p:cNvPr>
          <p:cNvSpPr txBox="1"/>
          <p:nvPr/>
        </p:nvSpPr>
        <p:spPr>
          <a:xfrm flipH="1">
            <a:off x="6958803" y="2225286"/>
            <a:ext cx="906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FFFF"/>
                </a:solidFill>
                <a:ea typeface="Roboto Th" pitchFamily="2" charset="0"/>
                <a:cs typeface="Arial" panose="020B0604020202020204" pitchFamily="34" charset="0"/>
              </a:rPr>
              <a:t>Arbeit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901A2CD-44AC-F440-BE22-19A70ED60A9C}"/>
              </a:ext>
            </a:extLst>
          </p:cNvPr>
          <p:cNvSpPr txBox="1"/>
          <p:nvPr/>
        </p:nvSpPr>
        <p:spPr>
          <a:xfrm flipH="1">
            <a:off x="7975881" y="2444736"/>
            <a:ext cx="112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FFFF"/>
                </a:solidFill>
                <a:ea typeface="Roboto Th" pitchFamily="2" charset="0"/>
                <a:cs typeface="Arial" panose="020B0604020202020204" pitchFamily="34" charset="0"/>
              </a:rPr>
              <a:t>Freizeit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F076995-FA60-9C4C-B886-8AF8BAC7B196}"/>
              </a:ext>
            </a:extLst>
          </p:cNvPr>
          <p:cNvSpPr txBox="1"/>
          <p:nvPr/>
        </p:nvSpPr>
        <p:spPr>
          <a:xfrm>
            <a:off x="4525620" y="1925033"/>
            <a:ext cx="2124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ea typeface="Roboto Thin" panose="02000000000000000000" pitchFamily="2" charset="0"/>
              </a:rPr>
              <a:t>Was du </a:t>
            </a:r>
          </a:p>
          <a:p>
            <a:pPr algn="ctr"/>
            <a:r>
              <a:rPr lang="de-DE" sz="1400" dirty="0">
                <a:ea typeface="Roboto Thin" panose="02000000000000000000" pitchFamily="2" charset="0"/>
              </a:rPr>
              <a:t>liebst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FD66246-8356-744E-9239-8100045653A4}"/>
              </a:ext>
            </a:extLst>
          </p:cNvPr>
          <p:cNvSpPr txBox="1"/>
          <p:nvPr/>
        </p:nvSpPr>
        <p:spPr>
          <a:xfrm>
            <a:off x="6295916" y="3491063"/>
            <a:ext cx="21240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ea typeface="Roboto Thin" panose="02000000000000000000" pitchFamily="2" charset="0"/>
              </a:rPr>
              <a:t>Was die </a:t>
            </a:r>
          </a:p>
          <a:p>
            <a:pPr algn="ctr"/>
            <a:r>
              <a:rPr lang="de-DE" sz="1400" dirty="0">
                <a:ea typeface="Roboto Thin" panose="02000000000000000000" pitchFamily="2" charset="0"/>
              </a:rPr>
              <a:t>Welt </a:t>
            </a:r>
          </a:p>
          <a:p>
            <a:pPr algn="ctr"/>
            <a:r>
              <a:rPr lang="de-DE" sz="1400" dirty="0">
                <a:ea typeface="Roboto Thin" panose="02000000000000000000" pitchFamily="2" charset="0"/>
              </a:rPr>
              <a:t>braucht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BDD27D7-6ED3-2648-9810-66F80D101014}"/>
              </a:ext>
            </a:extLst>
          </p:cNvPr>
          <p:cNvSpPr txBox="1"/>
          <p:nvPr/>
        </p:nvSpPr>
        <p:spPr>
          <a:xfrm>
            <a:off x="2955975" y="3667919"/>
            <a:ext cx="2124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ea typeface="Roboto Thin" panose="02000000000000000000" pitchFamily="2" charset="0"/>
              </a:rPr>
              <a:t>Worin du </a:t>
            </a:r>
          </a:p>
          <a:p>
            <a:pPr algn="ctr"/>
            <a:r>
              <a:rPr lang="de-DE" sz="1400" dirty="0">
                <a:ea typeface="Roboto Thin" panose="02000000000000000000" pitchFamily="2" charset="0"/>
              </a:rPr>
              <a:t>gut bist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B21D007-0DE7-C343-A446-7A60B0F9D400}"/>
              </a:ext>
            </a:extLst>
          </p:cNvPr>
          <p:cNvSpPr txBox="1"/>
          <p:nvPr/>
        </p:nvSpPr>
        <p:spPr>
          <a:xfrm>
            <a:off x="4679713" y="5440528"/>
            <a:ext cx="2124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ea typeface="Roboto Thin" panose="02000000000000000000" pitchFamily="2" charset="0"/>
              </a:rPr>
              <a:t>Womit du Geld </a:t>
            </a:r>
          </a:p>
          <a:p>
            <a:pPr algn="ctr"/>
            <a:r>
              <a:rPr lang="de-DE" sz="1400" dirty="0">
                <a:ea typeface="Roboto Thin" panose="02000000000000000000" pitchFamily="2" charset="0"/>
              </a:rPr>
              <a:t>verdienen kannst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F6B23B9-05F3-0E49-B4C1-442F74CF0E36}"/>
              </a:ext>
            </a:extLst>
          </p:cNvPr>
          <p:cNvSpPr txBox="1"/>
          <p:nvPr/>
        </p:nvSpPr>
        <p:spPr>
          <a:xfrm>
            <a:off x="3966358" y="4474036"/>
            <a:ext cx="2124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ea typeface="Roboto Thin" panose="02000000000000000000" pitchFamily="2" charset="0"/>
              </a:rPr>
              <a:t>BERUF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F18A584-E24D-6344-90C4-C8B140C22DC9}"/>
              </a:ext>
            </a:extLst>
          </p:cNvPr>
          <p:cNvSpPr txBox="1"/>
          <p:nvPr/>
        </p:nvSpPr>
        <p:spPr>
          <a:xfrm>
            <a:off x="5437079" y="4485680"/>
            <a:ext cx="2124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ea typeface="Roboto Thin" panose="02000000000000000000" pitchFamily="2" charset="0"/>
              </a:rPr>
              <a:t>BERUFUNG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D866A26-F321-DC4F-8F51-C3ED824F6D6B}"/>
              </a:ext>
            </a:extLst>
          </p:cNvPr>
          <p:cNvSpPr txBox="1"/>
          <p:nvPr/>
        </p:nvSpPr>
        <p:spPr>
          <a:xfrm>
            <a:off x="5332836" y="3031754"/>
            <a:ext cx="2124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ea typeface="Roboto Thin" panose="02000000000000000000" pitchFamily="2" charset="0"/>
              </a:rPr>
              <a:t>MISSION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A8BE6CE8-D0F4-2B4B-86AD-7126C360979C}"/>
              </a:ext>
            </a:extLst>
          </p:cNvPr>
          <p:cNvSpPr txBox="1"/>
          <p:nvPr/>
        </p:nvSpPr>
        <p:spPr>
          <a:xfrm>
            <a:off x="3742940" y="3043398"/>
            <a:ext cx="2124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ea typeface="Roboto Thin" panose="02000000000000000000" pitchFamily="2" charset="0"/>
              </a:rPr>
              <a:t>VISION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F4DC27F-CF47-F644-BF77-2352CB165405}"/>
              </a:ext>
            </a:extLst>
          </p:cNvPr>
          <p:cNvSpPr txBox="1"/>
          <p:nvPr/>
        </p:nvSpPr>
        <p:spPr>
          <a:xfrm>
            <a:off x="4654781" y="3808503"/>
            <a:ext cx="2124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ea typeface="Roboto" panose="02000000000000000000" pitchFamily="2" charset="0"/>
              </a:rPr>
              <a:t>IKIGAI</a:t>
            </a:r>
          </a:p>
        </p:txBody>
      </p:sp>
    </p:spTree>
    <p:extLst>
      <p:ext uri="{BB962C8B-B14F-4D97-AF65-F5344CB8AC3E}">
        <p14:creationId xmlns:p14="http://schemas.microsoft.com/office/powerpoint/2010/main" val="10664818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extfeld 4">
            <a:extLst>
              <a:ext uri="{FF2B5EF4-FFF2-40B4-BE49-F238E27FC236}">
                <a16:creationId xmlns:a16="http://schemas.microsoft.com/office/drawing/2014/main" id="{D511210F-98AA-C441-B0C5-A3B1614E24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4669162"/>
              </p:ext>
            </p:extLst>
          </p:nvPr>
        </p:nvGraphicFramePr>
        <p:xfrm>
          <a:off x="5153665" y="1916055"/>
          <a:ext cx="5629275" cy="414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nhaltsplatzhalter 8">
            <a:extLst>
              <a:ext uri="{FF2B5EF4-FFF2-40B4-BE49-F238E27FC236}">
                <a16:creationId xmlns:a16="http://schemas.microsoft.com/office/drawing/2014/main" id="{0C6A8859-82E7-DC4F-B695-A0577CFAC99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463" y="2152320"/>
            <a:ext cx="2975679" cy="254888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8D0EBB9-58AA-DA49-84DD-C122CF6F0633}"/>
              </a:ext>
            </a:extLst>
          </p:cNvPr>
          <p:cNvSpPr txBox="1"/>
          <p:nvPr/>
        </p:nvSpPr>
        <p:spPr>
          <a:xfrm>
            <a:off x="4610100" y="73533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2000"/>
              </a:lnSpc>
            </a:pPr>
            <a:endParaRPr lang="de-CH" sz="2200" dirty="0" err="1">
              <a:latin typeface="+mj-lt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CDC84F7-0AD9-4B45-876B-9C5A9192B1EC}"/>
              </a:ext>
            </a:extLst>
          </p:cNvPr>
          <p:cNvSpPr txBox="1">
            <a:spLocks/>
          </p:cNvSpPr>
          <p:nvPr/>
        </p:nvSpPr>
        <p:spPr>
          <a:xfrm>
            <a:off x="841718" y="455282"/>
            <a:ext cx="10515600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700" b="1" dirty="0">
                <a:ea typeface="Roboto" pitchFamily="2" charset="0"/>
              </a:rPr>
              <a:t>Motivation</a:t>
            </a:r>
            <a:br>
              <a:rPr lang="de-DE" dirty="0">
                <a:ea typeface="Roboto" pitchFamily="2" charset="0"/>
              </a:rPr>
            </a:br>
            <a:r>
              <a:rPr lang="de-DE" sz="2000" dirty="0">
                <a:ea typeface="Roboto Th" pitchFamily="2" charset="0"/>
              </a:rPr>
              <a:t>bei der Arbeit</a:t>
            </a:r>
            <a:endParaRPr lang="de-DE" dirty="0">
              <a:ea typeface="Roboto T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7922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7D5287F-2B4E-5841-906B-1038524200BD}"/>
              </a:ext>
            </a:extLst>
          </p:cNvPr>
          <p:cNvSpPr/>
          <p:nvPr/>
        </p:nvSpPr>
        <p:spPr>
          <a:xfrm>
            <a:off x="771896" y="748145"/>
            <a:ext cx="10580914" cy="54151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C162D46-8D62-324A-87ED-8B14DDC00604}"/>
              </a:ext>
            </a:extLst>
          </p:cNvPr>
          <p:cNvSpPr txBox="1"/>
          <p:nvPr/>
        </p:nvSpPr>
        <p:spPr>
          <a:xfrm>
            <a:off x="2022120" y="1338790"/>
            <a:ext cx="613790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Was braucht es </a:t>
            </a:r>
          </a:p>
          <a:p>
            <a:r>
              <a:rPr lang="de-DE" sz="4800" b="1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für eine gute Zusammenarbeit </a:t>
            </a:r>
          </a:p>
          <a:p>
            <a:r>
              <a:rPr lang="de-DE" sz="4800" b="1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an einer Schule?</a:t>
            </a:r>
            <a:endParaRPr lang="de-DE" sz="6000" b="1" dirty="0">
              <a:solidFill>
                <a:schemeClr val="bg1"/>
              </a:solidFill>
            </a:endParaRPr>
          </a:p>
          <a:p>
            <a:r>
              <a:rPr lang="de-DE" b="1" dirty="0">
                <a:solidFill>
                  <a:schemeClr val="bg1"/>
                </a:solidFill>
              </a:rPr>
              <a:t> </a:t>
            </a:r>
            <a:endParaRPr lang="de-DE" sz="6600" b="1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5A03066-6170-0B49-9F5E-E26843BCB084}"/>
              </a:ext>
            </a:extLst>
          </p:cNvPr>
          <p:cNvSpPr/>
          <p:nvPr/>
        </p:nvSpPr>
        <p:spPr>
          <a:xfrm>
            <a:off x="8976631" y="388610"/>
            <a:ext cx="1900360" cy="19003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96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067481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7D5287F-2B4E-5841-906B-1038524200BD}"/>
              </a:ext>
            </a:extLst>
          </p:cNvPr>
          <p:cNvSpPr/>
          <p:nvPr/>
        </p:nvSpPr>
        <p:spPr>
          <a:xfrm>
            <a:off x="771896" y="748145"/>
            <a:ext cx="10580914" cy="541514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C162D46-8D62-324A-87ED-8B14DDC00604}"/>
              </a:ext>
            </a:extLst>
          </p:cNvPr>
          <p:cNvSpPr txBox="1"/>
          <p:nvPr/>
        </p:nvSpPr>
        <p:spPr>
          <a:xfrm>
            <a:off x="1745673" y="1378227"/>
            <a:ext cx="83721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solidFill>
                  <a:schemeClr val="bg1"/>
                </a:solidFill>
              </a:rPr>
              <a:t>Es geht nicht um</a:t>
            </a:r>
          </a:p>
          <a:p>
            <a:r>
              <a:rPr lang="de-DE" sz="4800" b="1" dirty="0">
                <a:solidFill>
                  <a:schemeClr val="bg1"/>
                </a:solidFill>
              </a:rPr>
              <a:t>digitale Bildung. </a:t>
            </a:r>
          </a:p>
          <a:p>
            <a:endParaRPr lang="de-DE" sz="4800" b="1" dirty="0">
              <a:solidFill>
                <a:schemeClr val="bg1"/>
              </a:solidFill>
            </a:endParaRPr>
          </a:p>
          <a:p>
            <a:r>
              <a:rPr lang="de-DE" sz="4800" b="1" dirty="0">
                <a:solidFill>
                  <a:schemeClr val="bg1"/>
                </a:solidFill>
              </a:rPr>
              <a:t>Es geht um Bildung </a:t>
            </a:r>
          </a:p>
          <a:p>
            <a:r>
              <a:rPr lang="de-DE" sz="4800" b="1" dirty="0">
                <a:solidFill>
                  <a:schemeClr val="bg1"/>
                </a:solidFill>
              </a:rPr>
              <a:t>im digitalen Zeitalter.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C781763-EBC6-004C-BE31-BF1078A188EC}"/>
              </a:ext>
            </a:extLst>
          </p:cNvPr>
          <p:cNvSpPr/>
          <p:nvPr/>
        </p:nvSpPr>
        <p:spPr>
          <a:xfrm rot="1190860">
            <a:off x="9282896" y="1336059"/>
            <a:ext cx="2467064" cy="24670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2000"/>
              </a:lnSpc>
            </a:pPr>
            <a:r>
              <a:rPr lang="de-DE" sz="2200" b="1" dirty="0"/>
              <a:t>Gemein-</a:t>
            </a:r>
            <a:r>
              <a:rPr lang="de-DE" sz="2200" b="1" dirty="0" err="1"/>
              <a:t>sames</a:t>
            </a:r>
            <a:r>
              <a:rPr lang="de-DE" sz="2200" b="1" dirty="0"/>
              <a:t> </a:t>
            </a:r>
          </a:p>
          <a:p>
            <a:pPr algn="ctr">
              <a:lnSpc>
                <a:spcPct val="112000"/>
              </a:lnSpc>
            </a:pPr>
            <a:r>
              <a:rPr lang="de-DE" sz="2200" b="1" dirty="0"/>
              <a:t>Ziel</a:t>
            </a:r>
          </a:p>
        </p:txBody>
      </p:sp>
    </p:spTree>
    <p:extLst>
      <p:ext uri="{BB962C8B-B14F-4D97-AF65-F5344CB8AC3E}">
        <p14:creationId xmlns:p14="http://schemas.microsoft.com/office/powerpoint/2010/main" val="19064345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E04118D-5F34-5547-85DD-C0926190D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2" y="84730"/>
            <a:ext cx="6997867" cy="627572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0B24C0C-D999-A34B-8DD3-7991F930A1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000" y="4342108"/>
            <a:ext cx="1528304" cy="2220656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794F913-C725-4C42-9DCF-45D3A3308E5E}"/>
              </a:ext>
            </a:extLst>
          </p:cNvPr>
          <p:cNvSpPr/>
          <p:nvPr/>
        </p:nvSpPr>
        <p:spPr>
          <a:xfrm>
            <a:off x="1069842" y="6360459"/>
            <a:ext cx="90333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200" dirty="0" err="1">
                <a:latin typeface="Arial" panose="020B0604020202020204" pitchFamily="34" charset="0"/>
                <a:cs typeface="Arial" panose="020B0604020202020204" pitchFamily="34" charset="0"/>
              </a:rPr>
              <a:t>Genner</a:t>
            </a: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, S. (2019). Kompetenzen und Grundwerte im digitalen Zeitalter. EKKJ.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7F919E9-B12C-B849-AA9E-9ED09FB6C78B}"/>
              </a:ext>
            </a:extLst>
          </p:cNvPr>
          <p:cNvSpPr/>
          <p:nvPr/>
        </p:nvSpPr>
        <p:spPr>
          <a:xfrm rot="1190860">
            <a:off x="8526131" y="327712"/>
            <a:ext cx="3154118" cy="315411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2000"/>
              </a:lnSpc>
            </a:pPr>
            <a:r>
              <a:rPr lang="de-DE" sz="2000" b="1" dirty="0"/>
              <a:t>Arbeitsmarkt-fähige und </a:t>
            </a:r>
            <a:r>
              <a:rPr lang="de-DE" sz="2000" b="1" dirty="0" err="1"/>
              <a:t>lebenszufrie-dene</a:t>
            </a:r>
            <a:r>
              <a:rPr lang="de-DE" sz="2000" b="1" dirty="0"/>
              <a:t> künftige Erwachsene</a:t>
            </a:r>
          </a:p>
        </p:txBody>
      </p:sp>
    </p:spTree>
    <p:extLst>
      <p:ext uri="{BB962C8B-B14F-4D97-AF65-F5344CB8AC3E}">
        <p14:creationId xmlns:p14="http://schemas.microsoft.com/office/powerpoint/2010/main" val="1651353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economiesuisse.ch/sites/default/files/dossiers/graphics/images/DE_dp01_Digitale_Wirtschaft_G1_Stufen_0.png">
            <a:extLst>
              <a:ext uri="{FF2B5EF4-FFF2-40B4-BE49-F238E27FC236}">
                <a16:creationId xmlns:a16="http://schemas.microsoft.com/office/drawing/2014/main" id="{A9ACC0FE-E8C0-9844-884A-6A3C93A21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9842" y="1332841"/>
            <a:ext cx="10662407" cy="632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88AED837-546D-FF4B-AA82-DB42336341FB}"/>
              </a:ext>
            </a:extLst>
          </p:cNvPr>
          <p:cNvSpPr/>
          <p:nvPr/>
        </p:nvSpPr>
        <p:spPr>
          <a:xfrm>
            <a:off x="1238988" y="1472381"/>
            <a:ext cx="5485820" cy="8582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2000"/>
              </a:lnSpc>
            </a:pPr>
            <a:endParaRPr lang="de-CH" sz="2200" dirty="0" err="1"/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id="{B5639EEC-D3F8-6B40-AFF2-38855AF8364C}"/>
              </a:ext>
            </a:extLst>
          </p:cNvPr>
          <p:cNvSpPr/>
          <p:nvPr/>
        </p:nvSpPr>
        <p:spPr>
          <a:xfrm rot="20033585">
            <a:off x="2346751" y="2994837"/>
            <a:ext cx="1411940" cy="1411940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Wasser- und Dampfkraft</a:t>
            </a:r>
          </a:p>
        </p:txBody>
      </p:sp>
      <p:sp>
        <p:nvSpPr>
          <p:cNvPr id="7" name="Oval 3">
            <a:extLst>
              <a:ext uri="{FF2B5EF4-FFF2-40B4-BE49-F238E27FC236}">
                <a16:creationId xmlns:a16="http://schemas.microsoft.com/office/drawing/2014/main" id="{0D6F7454-B06D-6F4E-AD34-15D800E7E3BE}"/>
              </a:ext>
            </a:extLst>
          </p:cNvPr>
          <p:cNvSpPr/>
          <p:nvPr/>
        </p:nvSpPr>
        <p:spPr>
          <a:xfrm rot="20033585">
            <a:off x="4636030" y="2132595"/>
            <a:ext cx="1411940" cy="1411940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Elektrizität, Massen-produktion</a:t>
            </a:r>
          </a:p>
        </p:txBody>
      </p:sp>
      <p:sp>
        <p:nvSpPr>
          <p:cNvPr id="8" name="Oval 3">
            <a:extLst>
              <a:ext uri="{FF2B5EF4-FFF2-40B4-BE49-F238E27FC236}">
                <a16:creationId xmlns:a16="http://schemas.microsoft.com/office/drawing/2014/main" id="{35B97DD3-8750-CB49-A349-E7D169F7E4F5}"/>
              </a:ext>
            </a:extLst>
          </p:cNvPr>
          <p:cNvSpPr/>
          <p:nvPr/>
        </p:nvSpPr>
        <p:spPr>
          <a:xfrm rot="20033585">
            <a:off x="6963442" y="1388116"/>
            <a:ext cx="1411940" cy="1411940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Elektronik</a:t>
            </a:r>
          </a:p>
          <a:p>
            <a:pPr algn="ctr"/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</a:p>
        </p:txBody>
      </p:sp>
      <p:sp>
        <p:nvSpPr>
          <p:cNvPr id="9" name="Oval 3">
            <a:extLst>
              <a:ext uri="{FF2B5EF4-FFF2-40B4-BE49-F238E27FC236}">
                <a16:creationId xmlns:a16="http://schemas.microsoft.com/office/drawing/2014/main" id="{ECDC581B-4E2F-404D-9B98-10569CD087DA}"/>
              </a:ext>
            </a:extLst>
          </p:cNvPr>
          <p:cNvSpPr/>
          <p:nvPr/>
        </p:nvSpPr>
        <p:spPr>
          <a:xfrm rot="20033585">
            <a:off x="9385987" y="572008"/>
            <a:ext cx="1411940" cy="1411940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CH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VernetzungInternet</a:t>
            </a:r>
            <a:r>
              <a:rPr lang="de-CH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Dinge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192E3F1-0A52-A64E-A96F-243266C8D55C}"/>
              </a:ext>
            </a:extLst>
          </p:cNvPr>
          <p:cNvSpPr txBox="1">
            <a:spLocks/>
          </p:cNvSpPr>
          <p:nvPr/>
        </p:nvSpPr>
        <p:spPr>
          <a:xfrm>
            <a:off x="371475" y="333375"/>
            <a:ext cx="11449049" cy="125004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622" rtl="0" eaLnBrk="1" latinLnBrk="0" hangingPunct="1">
              <a:lnSpc>
                <a:spcPts val="4300"/>
              </a:lnSpc>
              <a:spcBef>
                <a:spcPct val="0"/>
              </a:spcBef>
              <a:buNone/>
              <a:defRPr sz="3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200" b="1" dirty="0"/>
              <a:t>Von der Arbeitswelt 1.0 zur Arbeitswelt 4.0</a:t>
            </a:r>
            <a:endParaRPr lang="de-CH" sz="3200" dirty="0"/>
          </a:p>
        </p:txBody>
      </p:sp>
    </p:spTree>
    <p:extLst>
      <p:ext uri="{BB962C8B-B14F-4D97-AF65-F5344CB8AC3E}">
        <p14:creationId xmlns:p14="http://schemas.microsoft.com/office/powerpoint/2010/main" val="23379784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08CDDAB7-4D84-B544-8848-B938E8FAF8D6}"/>
              </a:ext>
            </a:extLst>
          </p:cNvPr>
          <p:cNvSpPr txBox="1">
            <a:spLocks/>
          </p:cNvSpPr>
          <p:nvPr/>
        </p:nvSpPr>
        <p:spPr>
          <a:xfrm>
            <a:off x="841718" y="455282"/>
            <a:ext cx="10515600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700" b="1" dirty="0">
                <a:latin typeface="Roboto" pitchFamily="2" charset="0"/>
                <a:ea typeface="Roboto" pitchFamily="2" charset="0"/>
              </a:rPr>
              <a:t>Charakterstärken</a:t>
            </a:r>
            <a:br>
              <a:rPr lang="de-DE" dirty="0">
                <a:latin typeface="Roboto" pitchFamily="2" charset="0"/>
                <a:ea typeface="Roboto" pitchFamily="2" charset="0"/>
              </a:rPr>
            </a:br>
            <a:r>
              <a:rPr lang="de-DE" sz="2000" dirty="0">
                <a:latin typeface="Roboto Th" pitchFamily="2" charset="0"/>
                <a:ea typeface="Roboto Th" pitchFamily="2" charset="0"/>
              </a:rPr>
              <a:t>nach Seligman / Peterson</a:t>
            </a:r>
            <a:endParaRPr lang="de-DE" dirty="0">
              <a:latin typeface="Roboto Th" pitchFamily="2" charset="0"/>
              <a:ea typeface="Roboto Th" pitchFamily="2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13BB514-3371-6840-9FB0-21745B1CD6A3}"/>
              </a:ext>
            </a:extLst>
          </p:cNvPr>
          <p:cNvSpPr/>
          <p:nvPr/>
        </p:nvSpPr>
        <p:spPr>
          <a:xfrm>
            <a:off x="954158" y="1580319"/>
            <a:ext cx="3041371" cy="220764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DE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/>
            <a:r>
              <a:rPr lang="de-DE" b="1" dirty="0">
                <a:latin typeface="Roboto" panose="02000000000000000000" pitchFamily="2" charset="0"/>
                <a:ea typeface="Roboto" panose="02000000000000000000" pitchFamily="2" charset="0"/>
              </a:rPr>
              <a:t>Wissen &amp; Weisheit</a:t>
            </a:r>
          </a:p>
          <a:p>
            <a:pPr lvl="1"/>
            <a:r>
              <a:rPr lang="de-DE" sz="1000" dirty="0">
                <a:latin typeface="Roboto Light" panose="02000000000000000000" pitchFamily="2" charset="0"/>
                <a:ea typeface="Roboto Light" panose="02000000000000000000" pitchFamily="2" charset="0"/>
              </a:rPr>
              <a:t>Erwerb &amp; Nutzen von Wissen</a:t>
            </a:r>
          </a:p>
          <a:p>
            <a:pPr lvl="1"/>
            <a:endParaRPr lang="de-DE" sz="12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lvl="1"/>
            <a:r>
              <a:rPr lang="de-DE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Kreativität</a:t>
            </a:r>
          </a:p>
          <a:p>
            <a:pPr lvl="1"/>
            <a:r>
              <a:rPr lang="de-DE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Neugier / Interesse</a:t>
            </a:r>
          </a:p>
          <a:p>
            <a:pPr lvl="1"/>
            <a:r>
              <a:rPr lang="de-DE" b="1" dirty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Freude am Lernen</a:t>
            </a:r>
          </a:p>
          <a:p>
            <a:pPr lvl="1"/>
            <a:r>
              <a:rPr lang="de-DE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Urteilsvermögen</a:t>
            </a:r>
          </a:p>
          <a:p>
            <a:pPr lvl="1"/>
            <a:r>
              <a:rPr lang="de-DE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Weisheit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75A7CC3-1E91-2445-B337-938C669A7915}"/>
              </a:ext>
            </a:extLst>
          </p:cNvPr>
          <p:cNvSpPr/>
          <p:nvPr/>
        </p:nvSpPr>
        <p:spPr>
          <a:xfrm>
            <a:off x="4446106" y="1580318"/>
            <a:ext cx="3041371" cy="220764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DE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/>
            <a:r>
              <a:rPr lang="de-DE" b="1" dirty="0">
                <a:latin typeface="Roboto" panose="02000000000000000000" pitchFamily="2" charset="0"/>
                <a:ea typeface="Roboto" panose="02000000000000000000" pitchFamily="2" charset="0"/>
              </a:rPr>
              <a:t>Courage</a:t>
            </a:r>
          </a:p>
          <a:p>
            <a:pPr lvl="1"/>
            <a:r>
              <a:rPr lang="de-DE" sz="1050" dirty="0">
                <a:latin typeface="Roboto Light" panose="02000000000000000000" pitchFamily="2" charset="0"/>
                <a:ea typeface="Roboto Light" panose="02000000000000000000" pitchFamily="2" charset="0"/>
              </a:rPr>
              <a:t>Willenskraft, Ziele trotz Winderständen zu erreichen</a:t>
            </a:r>
          </a:p>
          <a:p>
            <a:pPr lvl="1"/>
            <a:endParaRPr lang="de-DE" sz="12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lvl="1"/>
            <a:r>
              <a:rPr lang="de-DE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Ehrlichkeit</a:t>
            </a:r>
          </a:p>
          <a:p>
            <a:pPr lvl="1"/>
            <a:r>
              <a:rPr lang="de-DE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Mut / Tapferkeit</a:t>
            </a:r>
          </a:p>
          <a:p>
            <a:pPr lvl="1"/>
            <a:r>
              <a:rPr lang="de-DE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Begeisterungsfähigkeit</a:t>
            </a:r>
          </a:p>
          <a:p>
            <a:pPr lvl="1"/>
            <a:r>
              <a:rPr lang="de-DE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Beharrlichkeit / Fleiss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31D23CA-9693-F647-9B3E-523D0509CF7F}"/>
              </a:ext>
            </a:extLst>
          </p:cNvPr>
          <p:cNvSpPr/>
          <p:nvPr/>
        </p:nvSpPr>
        <p:spPr>
          <a:xfrm>
            <a:off x="7938054" y="1580317"/>
            <a:ext cx="3041371" cy="220764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DE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/>
            <a:r>
              <a:rPr lang="de-DE" b="1" dirty="0">
                <a:latin typeface="Roboto" panose="02000000000000000000" pitchFamily="2" charset="0"/>
                <a:ea typeface="Roboto" panose="02000000000000000000" pitchFamily="2" charset="0"/>
              </a:rPr>
              <a:t>Menschlichkeit</a:t>
            </a:r>
          </a:p>
          <a:p>
            <a:pPr lvl="1"/>
            <a:r>
              <a:rPr lang="de-DE" sz="1000" dirty="0">
                <a:latin typeface="Roboto Light" panose="02000000000000000000" pitchFamily="2" charset="0"/>
                <a:ea typeface="Roboto Light" panose="02000000000000000000" pitchFamily="2" charset="0"/>
              </a:rPr>
              <a:t>Vertrauensvolle und liebevolle Interaktionen</a:t>
            </a:r>
          </a:p>
          <a:p>
            <a:pPr lvl="1"/>
            <a:endParaRPr lang="de-DE" sz="12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lvl="1"/>
            <a:r>
              <a:rPr lang="de-DE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Fähigkeit zu lieben</a:t>
            </a:r>
          </a:p>
          <a:p>
            <a:pPr lvl="1"/>
            <a:r>
              <a:rPr lang="de-DE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Freundlichkeit / Grosszügigkeit</a:t>
            </a:r>
          </a:p>
          <a:p>
            <a:pPr lvl="1"/>
            <a:r>
              <a:rPr lang="de-DE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Soziale Intelligenz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A9B07CB-23AB-6F45-AAEA-E4F58071F88D}"/>
              </a:ext>
            </a:extLst>
          </p:cNvPr>
          <p:cNvSpPr/>
          <p:nvPr/>
        </p:nvSpPr>
        <p:spPr>
          <a:xfrm>
            <a:off x="954158" y="4195071"/>
            <a:ext cx="3041371" cy="220764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DE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/>
            <a:r>
              <a:rPr lang="de-DE" b="1" dirty="0">
                <a:latin typeface="Roboto" panose="02000000000000000000" pitchFamily="2" charset="0"/>
                <a:ea typeface="Roboto" panose="02000000000000000000" pitchFamily="2" charset="0"/>
              </a:rPr>
              <a:t>Gerechtigkeit</a:t>
            </a:r>
          </a:p>
          <a:p>
            <a:pPr lvl="1"/>
            <a:r>
              <a:rPr lang="de-DE" sz="1000" dirty="0">
                <a:latin typeface="Roboto Light" panose="02000000000000000000" pitchFamily="2" charset="0"/>
                <a:ea typeface="Roboto Light" panose="02000000000000000000" pitchFamily="2" charset="0"/>
              </a:rPr>
              <a:t>Innerhalb einer Gruppe</a:t>
            </a:r>
          </a:p>
          <a:p>
            <a:pPr lvl="1"/>
            <a:endParaRPr lang="de-DE" sz="12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lvl="1"/>
            <a:r>
              <a:rPr lang="de-DE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Leadership</a:t>
            </a:r>
          </a:p>
          <a:p>
            <a:pPr lvl="1"/>
            <a:r>
              <a:rPr lang="de-DE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Fairness</a:t>
            </a:r>
          </a:p>
          <a:p>
            <a:pPr lvl="1"/>
            <a:r>
              <a:rPr lang="de-DE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Teamfähigkeit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C2AAE66A-1681-C04C-AD59-FEA4920F9E33}"/>
              </a:ext>
            </a:extLst>
          </p:cNvPr>
          <p:cNvSpPr/>
          <p:nvPr/>
        </p:nvSpPr>
        <p:spPr>
          <a:xfrm>
            <a:off x="4446106" y="4195070"/>
            <a:ext cx="3041371" cy="22076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DE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/>
            <a:r>
              <a:rPr lang="de-DE" b="1" dirty="0">
                <a:latin typeface="Roboto" panose="02000000000000000000" pitchFamily="2" charset="0"/>
                <a:ea typeface="Roboto" panose="02000000000000000000" pitchFamily="2" charset="0"/>
              </a:rPr>
              <a:t>Mässigung</a:t>
            </a:r>
          </a:p>
          <a:p>
            <a:pPr lvl="1"/>
            <a:r>
              <a:rPr lang="de-DE" sz="1000" dirty="0">
                <a:latin typeface="Roboto Light" panose="02000000000000000000" pitchFamily="2" charset="0"/>
                <a:ea typeface="Roboto Light" panose="02000000000000000000" pitchFamily="2" charset="0"/>
              </a:rPr>
              <a:t>Wirkt Exzessen entgegen</a:t>
            </a:r>
          </a:p>
          <a:p>
            <a:pPr lvl="1"/>
            <a:endParaRPr lang="de-DE" sz="12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lvl="1"/>
            <a:r>
              <a:rPr lang="de-DE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Bescheidenheit</a:t>
            </a:r>
          </a:p>
          <a:p>
            <a:pPr lvl="1"/>
            <a:r>
              <a:rPr lang="de-DE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Vergebungsbereitschaft</a:t>
            </a:r>
          </a:p>
          <a:p>
            <a:pPr lvl="1"/>
            <a:r>
              <a:rPr lang="de-DE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Umsicht / Vorsicht</a:t>
            </a:r>
          </a:p>
          <a:p>
            <a:pPr lvl="1"/>
            <a:r>
              <a:rPr lang="de-DE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Selbstregulation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D4E3843-D199-CB4C-B8CF-EDDE57FDFF18}"/>
              </a:ext>
            </a:extLst>
          </p:cNvPr>
          <p:cNvSpPr/>
          <p:nvPr/>
        </p:nvSpPr>
        <p:spPr>
          <a:xfrm>
            <a:off x="7938054" y="4195069"/>
            <a:ext cx="3041371" cy="220764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DE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/>
            <a:r>
              <a:rPr lang="de-DE" b="1" dirty="0">
                <a:latin typeface="Roboto" panose="02000000000000000000" pitchFamily="2" charset="0"/>
                <a:ea typeface="Roboto" panose="02000000000000000000" pitchFamily="2" charset="0"/>
              </a:rPr>
              <a:t>Transzendenz</a:t>
            </a:r>
          </a:p>
          <a:p>
            <a:pPr lvl="1"/>
            <a:r>
              <a:rPr lang="de-DE" sz="1000" dirty="0">
                <a:latin typeface="Roboto Light" panose="02000000000000000000" pitchFamily="2" charset="0"/>
                <a:ea typeface="Roboto Light" panose="02000000000000000000" pitchFamily="2" charset="0"/>
              </a:rPr>
              <a:t>Sinn &amp; Verbindung zum </a:t>
            </a:r>
            <a:br>
              <a:rPr lang="de-DE" sz="1000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de-DE" sz="1000" dirty="0">
                <a:latin typeface="Roboto Light" panose="02000000000000000000" pitchFamily="2" charset="0"/>
                <a:ea typeface="Roboto Light" panose="02000000000000000000" pitchFamily="2" charset="0"/>
              </a:rPr>
              <a:t>grösseren Ganzen</a:t>
            </a:r>
          </a:p>
          <a:p>
            <a:pPr lvl="1"/>
            <a:endParaRPr lang="de-DE" sz="12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lvl="1"/>
            <a:r>
              <a:rPr lang="de-DE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Spiritualität</a:t>
            </a:r>
          </a:p>
          <a:p>
            <a:pPr lvl="1"/>
            <a:r>
              <a:rPr lang="de-DE" b="1" dirty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Dankbarkeit</a:t>
            </a:r>
          </a:p>
          <a:p>
            <a:pPr lvl="1"/>
            <a:r>
              <a:rPr lang="de-DE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Optimismus</a:t>
            </a:r>
          </a:p>
          <a:p>
            <a:pPr lvl="1"/>
            <a:r>
              <a:rPr lang="de-DE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Humor</a:t>
            </a:r>
          </a:p>
          <a:p>
            <a:pPr lvl="1"/>
            <a:r>
              <a:rPr lang="de-DE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Sinn für das Schöne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659E38B2-5743-404E-BF45-23477868AD02}"/>
              </a:ext>
            </a:extLst>
          </p:cNvPr>
          <p:cNvCxnSpPr>
            <a:cxnSpLocks/>
          </p:cNvCxnSpPr>
          <p:nvPr/>
        </p:nvCxnSpPr>
        <p:spPr>
          <a:xfrm>
            <a:off x="211015" y="3023600"/>
            <a:ext cx="1197001" cy="0"/>
          </a:xfrm>
          <a:prstGeom prst="straightConnector1">
            <a:avLst/>
          </a:prstGeom>
          <a:ln w="730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2D5DAD0B-B68E-544E-9159-5C9C0EEC493C}"/>
              </a:ext>
            </a:extLst>
          </p:cNvPr>
          <p:cNvCxnSpPr>
            <a:cxnSpLocks/>
          </p:cNvCxnSpPr>
          <p:nvPr/>
        </p:nvCxnSpPr>
        <p:spPr>
          <a:xfrm flipH="1">
            <a:off x="9927771" y="5595978"/>
            <a:ext cx="1429547" cy="0"/>
          </a:xfrm>
          <a:prstGeom prst="straightConnector1">
            <a:avLst/>
          </a:prstGeom>
          <a:ln w="730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48771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FDD482A0-C9DC-A644-9B75-6EE882D33A21}"/>
              </a:ext>
            </a:extLst>
          </p:cNvPr>
          <p:cNvSpPr txBox="1">
            <a:spLocks/>
          </p:cNvSpPr>
          <p:nvPr/>
        </p:nvSpPr>
        <p:spPr>
          <a:xfrm>
            <a:off x="841718" y="455282"/>
            <a:ext cx="10515600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>
                <a:ea typeface="Roboto" pitchFamily="2" charset="0"/>
              </a:rPr>
              <a:t>Wertschätzung und Lernfreude im Team kultivieren</a:t>
            </a:r>
            <a:endParaRPr lang="de-DE" sz="3200" dirty="0">
              <a:ea typeface="Roboto Th" pitchFamily="2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11AF2A4-4CD4-7342-A49D-CD9419D0F1F1}"/>
              </a:ext>
            </a:extLst>
          </p:cNvPr>
          <p:cNvSpPr/>
          <p:nvPr/>
        </p:nvSpPr>
        <p:spPr>
          <a:xfrm rot="1190860">
            <a:off x="9282896" y="1336059"/>
            <a:ext cx="2467064" cy="246706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2000"/>
              </a:lnSpc>
            </a:pPr>
            <a:r>
              <a:rPr lang="de-DE" sz="2200" b="1" dirty="0"/>
              <a:t>Teamkultur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3BB42D7-69C2-5844-931A-288DBEE6D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79" y="4534439"/>
            <a:ext cx="4306752" cy="215337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FDB8415-B9F7-A84F-962F-3F54FBDE80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79" y="1226995"/>
            <a:ext cx="1964015" cy="3158136"/>
          </a:xfrm>
          <a:prstGeom prst="rect">
            <a:avLst/>
          </a:prstGeom>
        </p:spPr>
      </p:pic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08EA9690-26D9-704A-9FF7-85B82B691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123" y="2684194"/>
            <a:ext cx="3329237" cy="400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715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81ED1F1-37A4-2E4F-A896-B38FC7A2B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71" y="89452"/>
            <a:ext cx="6220638" cy="280283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0D1D6A3-DF8B-164E-9145-D6E65424C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607" y="2760231"/>
            <a:ext cx="6793159" cy="37300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29530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CCF3816-DCC8-BF42-B85F-CB2301DA8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921" y="1244028"/>
            <a:ext cx="9982764" cy="5793379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FDD482A0-C9DC-A644-9B75-6EE882D33A21}"/>
              </a:ext>
            </a:extLst>
          </p:cNvPr>
          <p:cNvSpPr txBox="1">
            <a:spLocks/>
          </p:cNvSpPr>
          <p:nvPr/>
        </p:nvSpPr>
        <p:spPr>
          <a:xfrm>
            <a:off x="841718" y="455282"/>
            <a:ext cx="10515600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>
                <a:ea typeface="Roboto" pitchFamily="2" charset="0"/>
              </a:rPr>
              <a:t>Digital </a:t>
            </a:r>
            <a:r>
              <a:rPr lang="de-DE" sz="3200" b="1" dirty="0" err="1">
                <a:ea typeface="Roboto" pitchFamily="2" charset="0"/>
              </a:rPr>
              <a:t>Leaders</a:t>
            </a:r>
            <a:r>
              <a:rPr lang="de-DE" sz="3200" b="1" dirty="0">
                <a:ea typeface="Roboto" pitchFamily="2" charset="0"/>
              </a:rPr>
              <a:t> bauen Brücken über den Graben</a:t>
            </a:r>
            <a:endParaRPr lang="de-DE" sz="3200" dirty="0">
              <a:ea typeface="Roboto Th" pitchFamily="2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11AF2A4-4CD4-7342-A49D-CD9419D0F1F1}"/>
              </a:ext>
            </a:extLst>
          </p:cNvPr>
          <p:cNvSpPr/>
          <p:nvPr/>
        </p:nvSpPr>
        <p:spPr>
          <a:xfrm rot="1190860">
            <a:off x="9282896" y="1336059"/>
            <a:ext cx="2467064" cy="246706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2000"/>
              </a:lnSpc>
            </a:pPr>
            <a:r>
              <a:rPr lang="de-DE" sz="2200" b="1" dirty="0"/>
              <a:t>Toleranz </a:t>
            </a:r>
          </a:p>
          <a:p>
            <a:pPr algn="ctr">
              <a:lnSpc>
                <a:spcPct val="112000"/>
              </a:lnSpc>
            </a:pPr>
            <a:r>
              <a:rPr lang="de-DE" sz="2200" b="1" dirty="0"/>
              <a:t>im Team</a:t>
            </a:r>
          </a:p>
        </p:txBody>
      </p:sp>
    </p:spTree>
    <p:extLst>
      <p:ext uri="{BB962C8B-B14F-4D97-AF65-F5344CB8AC3E}">
        <p14:creationId xmlns:p14="http://schemas.microsoft.com/office/powerpoint/2010/main" val="8315234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FDD482A0-C9DC-A644-9B75-6EE882D33A21}"/>
              </a:ext>
            </a:extLst>
          </p:cNvPr>
          <p:cNvSpPr txBox="1">
            <a:spLocks/>
          </p:cNvSpPr>
          <p:nvPr/>
        </p:nvSpPr>
        <p:spPr>
          <a:xfrm>
            <a:off x="841718" y="455282"/>
            <a:ext cx="10515600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300" b="1" dirty="0">
                <a:ea typeface="Roboto" pitchFamily="2" charset="0"/>
              </a:rPr>
              <a:t>Produktivitätsparadox der IT</a:t>
            </a:r>
          </a:p>
          <a:p>
            <a:endParaRPr lang="de-DE" sz="2100" dirty="0">
              <a:latin typeface="Roboto Thin" panose="02000000000000000000" pitchFamily="2" charset="0"/>
              <a:ea typeface="Roboto Thin" panose="02000000000000000000" pitchFamily="2" charset="0"/>
            </a:endParaRPr>
          </a:p>
          <a:p>
            <a:endParaRPr lang="de-DE" dirty="0">
              <a:latin typeface="Roboto Th" pitchFamily="2" charset="0"/>
              <a:ea typeface="Roboto Th" pitchFamily="2" charset="0"/>
            </a:endParaRP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D471FE14-B504-D049-A020-308BB856250D}"/>
              </a:ext>
            </a:extLst>
          </p:cNvPr>
          <p:cNvSpPr txBox="1">
            <a:spLocks/>
          </p:cNvSpPr>
          <p:nvPr/>
        </p:nvSpPr>
        <p:spPr>
          <a:xfrm>
            <a:off x="2036033" y="1583418"/>
            <a:ext cx="8256245" cy="152106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sz="2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AD2BF67-1A79-3043-AD3E-5966377A7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993" y="1498855"/>
            <a:ext cx="7853402" cy="535914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922C3F7-4D1C-A945-AAAE-E1B4634C8DB2}"/>
              </a:ext>
            </a:extLst>
          </p:cNvPr>
          <p:cNvSpPr/>
          <p:nvPr/>
        </p:nvSpPr>
        <p:spPr>
          <a:xfrm rot="1190860">
            <a:off x="9282896" y="1336059"/>
            <a:ext cx="2467064" cy="246706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2000"/>
              </a:lnSpc>
            </a:pPr>
            <a:r>
              <a:rPr lang="de-DE" sz="2200" b="1" dirty="0"/>
              <a:t>Manchmal ist weniger Technik mehr</a:t>
            </a:r>
          </a:p>
        </p:txBody>
      </p:sp>
    </p:spTree>
    <p:extLst>
      <p:ext uri="{BB962C8B-B14F-4D97-AF65-F5344CB8AC3E}">
        <p14:creationId xmlns:p14="http://schemas.microsoft.com/office/powerpoint/2010/main" val="27299574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140B8D6-387D-D949-8828-42A791312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666" y="0"/>
            <a:ext cx="6994252" cy="6858000"/>
          </a:xfrm>
          <a:prstGeom prst="rect">
            <a:avLst/>
          </a:prstGeom>
        </p:spPr>
      </p:pic>
      <p:sp>
        <p:nvSpPr>
          <p:cNvPr id="5" name="Pfeil nach unten 4">
            <a:extLst>
              <a:ext uri="{FF2B5EF4-FFF2-40B4-BE49-F238E27FC236}">
                <a16:creationId xmlns:a16="http://schemas.microsoft.com/office/drawing/2014/main" id="{D89A15C5-F2E8-CA48-A745-85042DC47C5B}"/>
              </a:ext>
            </a:extLst>
          </p:cNvPr>
          <p:cNvSpPr/>
          <p:nvPr/>
        </p:nvSpPr>
        <p:spPr>
          <a:xfrm rot="17774531">
            <a:off x="1950351" y="4857377"/>
            <a:ext cx="741461" cy="1891127"/>
          </a:xfrm>
          <a:prstGeom prst="downArrow">
            <a:avLst>
              <a:gd name="adj1" fmla="val 51679"/>
              <a:gd name="adj2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2000"/>
              </a:lnSpc>
            </a:pPr>
            <a:endParaRPr lang="de-DE" sz="2200" dirty="0" err="1"/>
          </a:p>
        </p:txBody>
      </p:sp>
    </p:spTree>
    <p:extLst>
      <p:ext uri="{BB962C8B-B14F-4D97-AF65-F5344CB8AC3E}">
        <p14:creationId xmlns:p14="http://schemas.microsoft.com/office/powerpoint/2010/main" val="7526085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A57C43D-C042-E64C-9DE0-BE8134B01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19" y="0"/>
            <a:ext cx="4680341" cy="68580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0FE131C9-165D-7941-92FB-27FD4558C88C}"/>
              </a:ext>
            </a:extLst>
          </p:cNvPr>
          <p:cNvSpPr txBox="1">
            <a:spLocks/>
          </p:cNvSpPr>
          <p:nvPr/>
        </p:nvSpPr>
        <p:spPr>
          <a:xfrm>
            <a:off x="5899855" y="3538364"/>
            <a:ext cx="10515600" cy="285507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de-DE" sz="2900" dirty="0" err="1">
                <a:ea typeface="Roboto" pitchFamily="2" charset="0"/>
              </a:rPr>
              <a:t>Holacracy</a:t>
            </a:r>
            <a:endParaRPr lang="de-DE" sz="2900" dirty="0">
              <a:ea typeface="Roboto" pitchFamily="2" charset="0"/>
            </a:endParaRPr>
          </a:p>
          <a:p>
            <a:pPr>
              <a:lnSpc>
                <a:spcPct val="150000"/>
              </a:lnSpc>
            </a:pPr>
            <a:r>
              <a:rPr lang="de-DE" sz="2900" dirty="0" err="1">
                <a:ea typeface="Roboto" pitchFamily="2" charset="0"/>
              </a:rPr>
              <a:t>Scrum</a:t>
            </a:r>
            <a:endParaRPr lang="de-DE" sz="2900" dirty="0">
              <a:ea typeface="Roboto" pitchFamily="2" charset="0"/>
            </a:endParaRPr>
          </a:p>
          <a:p>
            <a:pPr>
              <a:lnSpc>
                <a:spcPct val="150000"/>
              </a:lnSpc>
            </a:pPr>
            <a:r>
              <a:rPr lang="de-DE" sz="2900" dirty="0">
                <a:ea typeface="Roboto" pitchFamily="2" charset="0"/>
              </a:rPr>
              <a:t>Design </a:t>
            </a:r>
            <a:r>
              <a:rPr lang="de-DE" sz="2900" dirty="0" err="1">
                <a:ea typeface="Roboto" pitchFamily="2" charset="0"/>
              </a:rPr>
              <a:t>Thinking</a:t>
            </a:r>
            <a:endParaRPr lang="de-DE" sz="2900" dirty="0">
              <a:ea typeface="Roboto" pitchFamily="2" charset="0"/>
            </a:endParaRPr>
          </a:p>
          <a:p>
            <a:pPr>
              <a:lnSpc>
                <a:spcPct val="150000"/>
              </a:lnSpc>
            </a:pPr>
            <a:r>
              <a:rPr lang="de-DE" sz="2900" dirty="0">
                <a:ea typeface="Roboto" pitchFamily="2" charset="0"/>
              </a:rPr>
              <a:t>Agile Leadership</a:t>
            </a:r>
          </a:p>
          <a:p>
            <a:endParaRPr lang="de-DE" sz="2100" dirty="0">
              <a:latin typeface="Roboto Thin" panose="02000000000000000000" pitchFamily="2" charset="0"/>
              <a:ea typeface="Roboto Thin" panose="02000000000000000000" pitchFamily="2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3DC11E6-B13C-9C42-A7FE-9313F4561254}"/>
              </a:ext>
            </a:extLst>
          </p:cNvPr>
          <p:cNvSpPr/>
          <p:nvPr/>
        </p:nvSpPr>
        <p:spPr>
          <a:xfrm>
            <a:off x="5899855" y="6393442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dirty="0"/>
              <a:t>https://schule-</a:t>
            </a:r>
            <a:r>
              <a:rPr lang="de-DE" sz="1200" dirty="0" err="1"/>
              <a:t>verantworten.education</a:t>
            </a:r>
            <a:r>
              <a:rPr lang="de-DE" sz="1200" dirty="0"/>
              <a:t>/</a:t>
            </a:r>
            <a:r>
              <a:rPr lang="de-DE" sz="1200" dirty="0" err="1"/>
              <a:t>journal</a:t>
            </a:r>
            <a:r>
              <a:rPr lang="de-DE" sz="1200" dirty="0"/>
              <a:t>/</a:t>
            </a:r>
            <a:r>
              <a:rPr lang="de-DE" sz="1200" dirty="0" err="1"/>
              <a:t>index.php</a:t>
            </a:r>
            <a:r>
              <a:rPr lang="de-DE" sz="1200" dirty="0"/>
              <a:t>/</a:t>
            </a:r>
            <a:r>
              <a:rPr lang="de-DE" sz="1200" dirty="0" err="1"/>
              <a:t>sv</a:t>
            </a:r>
            <a:r>
              <a:rPr lang="de-DE" sz="1200" dirty="0"/>
              <a:t>/</a:t>
            </a:r>
            <a:r>
              <a:rPr lang="de-DE" sz="1200" dirty="0" err="1"/>
              <a:t>issue</a:t>
            </a:r>
            <a:r>
              <a:rPr lang="de-DE" sz="1200" dirty="0"/>
              <a:t>/</a:t>
            </a:r>
            <a:r>
              <a:rPr lang="de-DE" sz="1200" dirty="0" err="1"/>
              <a:t>download</a:t>
            </a:r>
            <a:r>
              <a:rPr lang="de-DE" sz="1200" dirty="0"/>
              <a:t>/2/2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C7B1C7E-978A-1B47-B679-BCE6C826DB06}"/>
              </a:ext>
            </a:extLst>
          </p:cNvPr>
          <p:cNvSpPr/>
          <p:nvPr/>
        </p:nvSpPr>
        <p:spPr>
          <a:xfrm rot="1190860">
            <a:off x="9282896" y="1336059"/>
            <a:ext cx="2467064" cy="246706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2000"/>
              </a:lnSpc>
            </a:pPr>
            <a:r>
              <a:rPr lang="de-DE" sz="2200" b="1" dirty="0"/>
              <a:t>Schlag-wort-</a:t>
            </a:r>
            <a:r>
              <a:rPr lang="de-DE" sz="2200" b="1" dirty="0" err="1"/>
              <a:t>resilienz</a:t>
            </a:r>
            <a:endParaRPr lang="de-DE" sz="2200" b="1" dirty="0"/>
          </a:p>
        </p:txBody>
      </p:sp>
    </p:spTree>
    <p:extLst>
      <p:ext uri="{BB962C8B-B14F-4D97-AF65-F5344CB8AC3E}">
        <p14:creationId xmlns:p14="http://schemas.microsoft.com/office/powerpoint/2010/main" val="15838304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gile Transformation">
            <a:extLst>
              <a:ext uri="{FF2B5EF4-FFF2-40B4-BE49-F238E27FC236}">
                <a16:creationId xmlns:a16="http://schemas.microsoft.com/office/drawing/2014/main" id="{179E117D-E322-694F-949E-BDDD500F0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352" y="188640"/>
            <a:ext cx="2568456" cy="374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undefined">
            <a:extLst>
              <a:ext uri="{FF2B5EF4-FFF2-40B4-BE49-F238E27FC236}">
                <a16:creationId xmlns:a16="http://schemas.microsoft.com/office/drawing/2014/main" id="{98E88A29-4349-C24C-87C5-8BA8FD2FD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1929" y="222300"/>
            <a:ext cx="2970347" cy="374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Agil führen - inkl. Arbeitshilfen online">
            <a:extLst>
              <a:ext uri="{FF2B5EF4-FFF2-40B4-BE49-F238E27FC236}">
                <a16:creationId xmlns:a16="http://schemas.microsoft.com/office/drawing/2014/main" id="{7FDABFB7-0DE8-5747-91D4-0247BA9D4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0336" y="188640"/>
            <a:ext cx="2633805" cy="374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Agiles Management - Rainer Völker - Buch kaufen | Ex Libris">
            <a:extLst>
              <a:ext uri="{FF2B5EF4-FFF2-40B4-BE49-F238E27FC236}">
                <a16:creationId xmlns:a16="http://schemas.microsoft.com/office/drawing/2014/main" id="{E1A07B97-3DE7-8F45-AA0A-4EDDA04E9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857" y="183952"/>
            <a:ext cx="2402022" cy="374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Die besten Bücher: AGILITÄT, AGILES MANAGEMENT | dieprojektmanager">
            <a:extLst>
              <a:ext uri="{FF2B5EF4-FFF2-40B4-BE49-F238E27FC236}">
                <a16:creationId xmlns:a16="http://schemas.microsoft.com/office/drawing/2014/main" id="{86EC070E-E211-F247-98A1-FDB642AD5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3228" y="3234555"/>
            <a:ext cx="2181373" cy="347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Wie Agilität gelingt - Katharina Maehrlein, Buch - GABAL Verlag">
            <a:extLst>
              <a:ext uri="{FF2B5EF4-FFF2-40B4-BE49-F238E27FC236}">
                <a16:creationId xmlns:a16="http://schemas.microsoft.com/office/drawing/2014/main" id="{76FF0C5D-B90D-7F49-A638-8A8C5BF5D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1928" y="3233139"/>
            <a:ext cx="2264250" cy="340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Agiles Projektmanagement: 5 Buch-Tipps und mehr - teamhood">
            <a:extLst>
              <a:ext uri="{FF2B5EF4-FFF2-40B4-BE49-F238E27FC236}">
                <a16:creationId xmlns:a16="http://schemas.microsoft.com/office/drawing/2014/main" id="{6ED49A19-DB00-B343-85F5-F4F725674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5557" y="3227709"/>
            <a:ext cx="3373091" cy="337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Die besten Bücher: AGILITÄT, AGILES MANAGEMENT | dieprojektmanager">
            <a:extLst>
              <a:ext uri="{FF2B5EF4-FFF2-40B4-BE49-F238E27FC236}">
                <a16:creationId xmlns:a16="http://schemas.microsoft.com/office/drawing/2014/main" id="{6E891C4E-2B26-9541-9615-788BB4D92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859" y="3212975"/>
            <a:ext cx="2452308" cy="347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5EA1CE1-F05C-A741-9C64-6CE620784F44}"/>
              </a:ext>
            </a:extLst>
          </p:cNvPr>
          <p:cNvSpPr/>
          <p:nvPr/>
        </p:nvSpPr>
        <p:spPr>
          <a:xfrm rot="666044">
            <a:off x="4925070" y="1977035"/>
            <a:ext cx="2341857" cy="2268963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Agil</a:t>
            </a:r>
            <a:r>
              <a:rPr lang="en-US" sz="2400" b="1" dirty="0"/>
              <a:t> </a:t>
            </a:r>
            <a:r>
              <a:rPr lang="en-US" sz="2400" b="1" dirty="0" err="1"/>
              <a:t>ist</a:t>
            </a:r>
            <a:r>
              <a:rPr lang="en-US" sz="2400" b="1" dirty="0"/>
              <a:t> </a:t>
            </a:r>
            <a:br>
              <a:rPr lang="en-US" sz="2400" b="1" dirty="0"/>
            </a:br>
            <a:r>
              <a:rPr lang="en-US" sz="2400" b="1" dirty="0"/>
              <a:t>das </a:t>
            </a:r>
            <a:r>
              <a:rPr lang="en-US" sz="2400" b="1" dirty="0" err="1"/>
              <a:t>neue</a:t>
            </a:r>
            <a:r>
              <a:rPr lang="en-US" sz="2400" b="1" dirty="0"/>
              <a:t> </a:t>
            </a:r>
            <a:r>
              <a:rPr lang="en-US" sz="2400" b="1" dirty="0" err="1"/>
              <a:t>Flexibel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44802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Ãhnliches Foto">
            <a:extLst>
              <a:ext uri="{FF2B5EF4-FFF2-40B4-BE49-F238E27FC236}">
                <a16:creationId xmlns:a16="http://schemas.microsoft.com/office/drawing/2014/main" id="{8BEBD81B-1497-F24D-A9CF-9B7525BEC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0742" y="417322"/>
            <a:ext cx="9030516" cy="602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6402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Lean vs Agile vs Design Thinking • Montserrat Peñarroya">
            <a:extLst>
              <a:ext uri="{FF2B5EF4-FFF2-40B4-BE49-F238E27FC236}">
                <a16:creationId xmlns:a16="http://schemas.microsoft.com/office/drawing/2014/main" id="{CA9F9619-DB9C-5749-9A73-71FE045F9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5657" y="1127859"/>
            <a:ext cx="10107386" cy="460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335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AF0BD4F-102A-7740-A4A2-02EAC9AC6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4488" y="379891"/>
            <a:ext cx="4298396" cy="609821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F8CD8BA7-C1CB-8246-9752-E3E1ABB0DA41}"/>
              </a:ext>
            </a:extLst>
          </p:cNvPr>
          <p:cNvSpPr/>
          <p:nvPr/>
        </p:nvSpPr>
        <p:spPr>
          <a:xfrm>
            <a:off x="5956137" y="4723783"/>
            <a:ext cx="57274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>
                <a:solidFill>
                  <a:srgbClr val="666666"/>
                </a:solidFill>
                <a:latin typeface="Arial" panose="020B0604020202020204" pitchFamily="34" charset="0"/>
              </a:rPr>
              <a:t>Dieser Band dokumentiert zum einen den aktuellen Stand der empirischen Forschung zu der Frage, ob die </a:t>
            </a:r>
            <a:r>
              <a:rPr lang="de-CH" b="1" dirty="0">
                <a:solidFill>
                  <a:srgbClr val="666666"/>
                </a:solidFill>
                <a:latin typeface="Arial" panose="020B0604020202020204" pitchFamily="34" charset="0"/>
              </a:rPr>
              <a:t>Digitalisierung wirklich eine Revolution der Welt des Arbeitens</a:t>
            </a:r>
            <a:r>
              <a:rPr lang="de-CH" dirty="0">
                <a:solidFill>
                  <a:srgbClr val="666666"/>
                </a:solidFill>
                <a:latin typeface="Arial" panose="020B0604020202020204" pitchFamily="34" charset="0"/>
              </a:rPr>
              <a:t> und der Berufe mit sich bringt oder ob es sich dabei nur um einen Hype, einen aufgeregten </a:t>
            </a:r>
            <a:r>
              <a:rPr lang="de-CH" b="1" dirty="0">
                <a:solidFill>
                  <a:srgbClr val="666666"/>
                </a:solidFill>
                <a:latin typeface="Arial" panose="020B0604020202020204" pitchFamily="34" charset="0"/>
              </a:rPr>
              <a:t>Sensationsdiskurs</a:t>
            </a:r>
            <a:r>
              <a:rPr lang="de-CH" dirty="0">
                <a:solidFill>
                  <a:srgbClr val="666666"/>
                </a:solidFill>
                <a:latin typeface="Arial" panose="020B0604020202020204" pitchFamily="34" charset="0"/>
              </a:rPr>
              <a:t> handelt. 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02095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EB9998C-5396-ED4D-9E43-398CFBD2F7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9570" y="1285565"/>
            <a:ext cx="7992860" cy="5441805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A9CB2489-DD1F-2C40-A110-780314AFA985}"/>
              </a:ext>
            </a:extLst>
          </p:cNvPr>
          <p:cNvSpPr txBox="1">
            <a:spLocks/>
          </p:cNvSpPr>
          <p:nvPr/>
        </p:nvSpPr>
        <p:spPr>
          <a:xfrm>
            <a:off x="838200" y="368217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200" b="1" dirty="0"/>
              <a:t>Agile Organisation</a:t>
            </a:r>
          </a:p>
        </p:txBody>
      </p:sp>
    </p:spTree>
    <p:extLst>
      <p:ext uri="{BB962C8B-B14F-4D97-AF65-F5344CB8AC3E}">
        <p14:creationId xmlns:p14="http://schemas.microsoft.com/office/powerpoint/2010/main" val="33695948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7D5287F-2B4E-5841-906B-1038524200BD}"/>
              </a:ext>
            </a:extLst>
          </p:cNvPr>
          <p:cNvSpPr/>
          <p:nvPr/>
        </p:nvSpPr>
        <p:spPr>
          <a:xfrm>
            <a:off x="771896" y="748145"/>
            <a:ext cx="10580914" cy="541514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C162D46-8D62-324A-87ED-8B14DDC00604}"/>
              </a:ext>
            </a:extLst>
          </p:cNvPr>
          <p:cNvSpPr txBox="1"/>
          <p:nvPr/>
        </p:nvSpPr>
        <p:spPr>
          <a:xfrm>
            <a:off x="1745673" y="1378227"/>
            <a:ext cx="83721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solidFill>
                  <a:schemeClr val="bg1"/>
                </a:solidFill>
              </a:rPr>
              <a:t>Es geht um Vertrauen, psychologische </a:t>
            </a:r>
          </a:p>
          <a:p>
            <a:r>
              <a:rPr lang="de-DE" sz="4800" b="1" dirty="0">
                <a:solidFill>
                  <a:schemeClr val="bg1"/>
                </a:solidFill>
              </a:rPr>
              <a:t>Sicherheit und </a:t>
            </a:r>
          </a:p>
          <a:p>
            <a:r>
              <a:rPr lang="de-DE" sz="4800" b="1" dirty="0">
                <a:solidFill>
                  <a:schemeClr val="bg1"/>
                </a:solidFill>
              </a:rPr>
              <a:t>Motivation.</a:t>
            </a:r>
          </a:p>
        </p:txBody>
      </p:sp>
    </p:spTree>
    <p:extLst>
      <p:ext uri="{BB962C8B-B14F-4D97-AF65-F5344CB8AC3E}">
        <p14:creationId xmlns:p14="http://schemas.microsoft.com/office/powerpoint/2010/main" val="22107746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A9CB2489-DD1F-2C40-A110-780314AFA985}"/>
              </a:ext>
            </a:extLst>
          </p:cNvPr>
          <p:cNvSpPr txBox="1">
            <a:spLocks/>
          </p:cNvSpPr>
          <p:nvPr/>
        </p:nvSpPr>
        <p:spPr>
          <a:xfrm>
            <a:off x="838200" y="368217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200" b="1" dirty="0"/>
              <a:t>Erfolg als Team: psychologische Sicherheit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3A2B4FF-D005-2546-BC53-F7BAEC229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624" y="1129085"/>
            <a:ext cx="8052752" cy="536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541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F9D089A-AD34-584B-9DAD-F57C4F8ED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989" y="368217"/>
            <a:ext cx="7425086" cy="579156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8A9624CD-F368-2742-9449-511C5BB102C5}"/>
              </a:ext>
            </a:extLst>
          </p:cNvPr>
          <p:cNvSpPr txBox="1">
            <a:spLocks/>
          </p:cNvSpPr>
          <p:nvPr/>
        </p:nvSpPr>
        <p:spPr>
          <a:xfrm>
            <a:off x="838200" y="368217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200" b="1" dirty="0"/>
              <a:t>Motivierte</a:t>
            </a:r>
          </a:p>
          <a:p>
            <a:r>
              <a:rPr lang="de-CH" sz="3200" b="1" dirty="0"/>
              <a:t>Mitarbeitende</a:t>
            </a:r>
          </a:p>
        </p:txBody>
      </p:sp>
    </p:spTree>
    <p:extLst>
      <p:ext uri="{BB962C8B-B14F-4D97-AF65-F5344CB8AC3E}">
        <p14:creationId xmlns:p14="http://schemas.microsoft.com/office/powerpoint/2010/main" val="23596557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84A0624-1D5C-6C4F-AB0C-07E98A8B9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987" y="834887"/>
            <a:ext cx="5770852" cy="5923722"/>
          </a:xfrm>
          <a:prstGeom prst="rect">
            <a:avLst/>
          </a:prstGeom>
        </p:spPr>
      </p:pic>
      <p:pic>
        <p:nvPicPr>
          <p:cNvPr id="6146" name="Picture 2" descr="Visible Learning for Teachers - John Hattie - Englische Bücher kaufen | Ex  Libris">
            <a:extLst>
              <a:ext uri="{FF2B5EF4-FFF2-40B4-BE49-F238E27FC236}">
                <a16:creationId xmlns:a16="http://schemas.microsoft.com/office/drawing/2014/main" id="{B37C39AF-97C2-DC49-A47C-A0BB2D762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970" y="4020764"/>
            <a:ext cx="1785053" cy="254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71572D0A-A3A4-FB41-9087-06E711FC2B98}"/>
              </a:ext>
            </a:extLst>
          </p:cNvPr>
          <p:cNvSpPr txBox="1">
            <a:spLocks/>
          </p:cNvSpPr>
          <p:nvPr/>
        </p:nvSpPr>
        <p:spPr>
          <a:xfrm>
            <a:off x="838200" y="368217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200" b="1" dirty="0"/>
              <a:t>Bildung ist</a:t>
            </a:r>
          </a:p>
          <a:p>
            <a:r>
              <a:rPr lang="de-CH" sz="3200" b="1" dirty="0"/>
              <a:t>Beziehung</a:t>
            </a:r>
          </a:p>
        </p:txBody>
      </p:sp>
    </p:spTree>
    <p:extLst>
      <p:ext uri="{BB962C8B-B14F-4D97-AF65-F5344CB8AC3E}">
        <p14:creationId xmlns:p14="http://schemas.microsoft.com/office/powerpoint/2010/main" val="41053715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7D5287F-2B4E-5841-906B-1038524200BD}"/>
              </a:ext>
            </a:extLst>
          </p:cNvPr>
          <p:cNvSpPr/>
          <p:nvPr/>
        </p:nvSpPr>
        <p:spPr>
          <a:xfrm>
            <a:off x="771896" y="748145"/>
            <a:ext cx="10580914" cy="54151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C162D46-8D62-324A-87ED-8B14DDC00604}"/>
              </a:ext>
            </a:extLst>
          </p:cNvPr>
          <p:cNvSpPr txBox="1"/>
          <p:nvPr/>
        </p:nvSpPr>
        <p:spPr>
          <a:xfrm>
            <a:off x="2022120" y="1338790"/>
            <a:ext cx="61379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Wie kann man Beteiligungskultur fördern?</a:t>
            </a:r>
            <a:endParaRPr lang="de-DE" sz="6000" b="1" dirty="0">
              <a:solidFill>
                <a:schemeClr val="bg1"/>
              </a:solidFill>
            </a:endParaRPr>
          </a:p>
          <a:p>
            <a:r>
              <a:rPr lang="de-DE" b="1" dirty="0">
                <a:solidFill>
                  <a:schemeClr val="bg1"/>
                </a:solidFill>
              </a:rPr>
              <a:t> </a:t>
            </a:r>
            <a:endParaRPr lang="de-DE" sz="6600" b="1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5A03066-6170-0B49-9F5E-E26843BCB084}"/>
              </a:ext>
            </a:extLst>
          </p:cNvPr>
          <p:cNvSpPr/>
          <p:nvPr/>
        </p:nvSpPr>
        <p:spPr>
          <a:xfrm>
            <a:off x="8976631" y="388610"/>
            <a:ext cx="1900360" cy="19003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96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148053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03D4641-59BA-AF49-8D90-DDC673431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201840"/>
            <a:ext cx="3924300" cy="36703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F1D3125-9352-C248-98CE-06A3B66D4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" y="4123512"/>
            <a:ext cx="6049203" cy="2457489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46817B1-CC91-DF46-B047-A000923D7C63}"/>
              </a:ext>
            </a:extLst>
          </p:cNvPr>
          <p:cNvSpPr/>
          <p:nvPr/>
        </p:nvSpPr>
        <p:spPr>
          <a:xfrm>
            <a:off x="6758609" y="720090"/>
            <a:ext cx="5061916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de-CH" sz="2800" b="1" dirty="0">
                <a:latin typeface="+mj-lt"/>
              </a:rPr>
              <a:t>Marina </a:t>
            </a:r>
            <a:r>
              <a:rPr lang="de-CH" sz="2800" b="1" dirty="0" err="1">
                <a:latin typeface="+mj-lt"/>
              </a:rPr>
              <a:t>Weisband</a:t>
            </a:r>
            <a:r>
              <a:rPr lang="de-CH" sz="2800" b="1" dirty="0">
                <a:latin typeface="+mj-lt"/>
              </a:rPr>
              <a:t> </a:t>
            </a:r>
            <a:r>
              <a:rPr lang="de-CH" dirty="0">
                <a:latin typeface="+mj-lt"/>
              </a:rPr>
              <a:t>wurde 1987 in </a:t>
            </a:r>
            <a:r>
              <a:rPr lang="de-CH" b="1" dirty="0">
                <a:latin typeface="+mj-lt"/>
              </a:rPr>
              <a:t>Kiew</a:t>
            </a:r>
            <a:r>
              <a:rPr lang="de-CH" dirty="0">
                <a:latin typeface="+mj-lt"/>
              </a:rPr>
              <a:t> in der Ukraine geboren. Ihre Familie zog sechs Jahre später nach Deutschland. </a:t>
            </a:r>
          </a:p>
          <a:p>
            <a:pPr fontAlgn="base"/>
            <a:endParaRPr lang="de-CH" dirty="0">
              <a:latin typeface="+mj-lt"/>
            </a:endParaRPr>
          </a:p>
          <a:p>
            <a:pPr fontAlgn="base"/>
            <a:r>
              <a:rPr lang="de-CH" dirty="0" err="1">
                <a:latin typeface="+mj-lt"/>
              </a:rPr>
              <a:t>Weisband</a:t>
            </a:r>
            <a:r>
              <a:rPr lang="de-CH" dirty="0">
                <a:latin typeface="+mj-lt"/>
              </a:rPr>
              <a:t> machte 2006 ihr Abitur in Wuppertal und studierte seitdem Psychologie in </a:t>
            </a:r>
            <a:r>
              <a:rPr lang="de-CH" b="1" dirty="0">
                <a:latin typeface="+mj-lt"/>
              </a:rPr>
              <a:t>Münster</a:t>
            </a:r>
            <a:r>
              <a:rPr lang="de-CH" dirty="0">
                <a:latin typeface="+mj-lt"/>
              </a:rPr>
              <a:t>. </a:t>
            </a:r>
          </a:p>
          <a:p>
            <a:pPr fontAlgn="base"/>
            <a:endParaRPr lang="de-CH" dirty="0">
              <a:latin typeface="+mj-lt"/>
            </a:endParaRPr>
          </a:p>
          <a:p>
            <a:pPr fontAlgn="base"/>
            <a:r>
              <a:rPr lang="de-CH" dirty="0">
                <a:latin typeface="+mj-lt"/>
              </a:rPr>
              <a:t>Von 2011 bis 2012 war sie politische Geschäftsführerin der </a:t>
            </a:r>
            <a:r>
              <a:rPr lang="de-CH" b="1" dirty="0">
                <a:latin typeface="+mj-lt"/>
              </a:rPr>
              <a:t>Piratenpartei Deutschland</a:t>
            </a:r>
            <a:r>
              <a:rPr lang="de-CH" dirty="0">
                <a:latin typeface="+mj-lt"/>
              </a:rPr>
              <a:t>. </a:t>
            </a:r>
            <a:r>
              <a:rPr lang="de-CH" dirty="0" err="1">
                <a:latin typeface="+mj-lt"/>
              </a:rPr>
              <a:t>Weisbands</a:t>
            </a:r>
            <a:r>
              <a:rPr lang="de-CH" dirty="0">
                <a:latin typeface="+mj-lt"/>
              </a:rPr>
              <a:t> politische Schwerpunkte liegen in den Bereichen der </a:t>
            </a:r>
            <a:r>
              <a:rPr lang="de-CH" b="1" dirty="0">
                <a:latin typeface="+mj-lt"/>
              </a:rPr>
              <a:t>Bildung und der Bürgerbeteiligung</a:t>
            </a:r>
            <a:r>
              <a:rPr lang="de-CH" dirty="0">
                <a:latin typeface="+mj-lt"/>
              </a:rPr>
              <a:t>. </a:t>
            </a:r>
          </a:p>
          <a:p>
            <a:pPr fontAlgn="base"/>
            <a:endParaRPr lang="de-CH" dirty="0">
              <a:latin typeface="+mj-lt"/>
            </a:endParaRPr>
          </a:p>
          <a:p>
            <a:pPr fontAlgn="base"/>
            <a:r>
              <a:rPr lang="de-CH" dirty="0">
                <a:latin typeface="+mj-lt"/>
              </a:rPr>
              <a:t>In ihrem Buch „Wir nennen es Politik“ schildert sie für Politik-Neueinsteiger die Möglichkeiten neuer </a:t>
            </a:r>
            <a:r>
              <a:rPr lang="de-CH" b="1" dirty="0">
                <a:latin typeface="+mj-lt"/>
              </a:rPr>
              <a:t>demokratischer Formen durch Nutzung des Internets</a:t>
            </a:r>
            <a:r>
              <a:rPr lang="de-CH" dirty="0">
                <a:latin typeface="+mj-lt"/>
              </a:rPr>
              <a:t>.</a:t>
            </a:r>
          </a:p>
          <a:p>
            <a:pPr fontAlgn="base"/>
            <a:br>
              <a:rPr lang="de-CH" dirty="0">
                <a:latin typeface="+mj-lt"/>
              </a:rPr>
            </a:br>
            <a:r>
              <a:rPr lang="de-CH" dirty="0">
                <a:latin typeface="+mj-lt"/>
              </a:rPr>
              <a:t>Seit 2014 leitet sie bei politik-</a:t>
            </a:r>
            <a:r>
              <a:rPr lang="de-CH" dirty="0" err="1">
                <a:latin typeface="+mj-lt"/>
              </a:rPr>
              <a:t>digital.de</a:t>
            </a:r>
            <a:r>
              <a:rPr lang="de-CH" dirty="0">
                <a:latin typeface="+mj-lt"/>
              </a:rPr>
              <a:t> das </a:t>
            </a:r>
            <a:r>
              <a:rPr lang="de-CH" b="1" dirty="0">
                <a:latin typeface="+mj-lt"/>
              </a:rPr>
              <a:t>Projekt </a:t>
            </a:r>
            <a:r>
              <a:rPr lang="de-CH" b="1" dirty="0" err="1">
                <a:latin typeface="+mj-lt"/>
              </a:rPr>
              <a:t>aula</a:t>
            </a:r>
            <a:r>
              <a:rPr lang="de-CH" dirty="0">
                <a:latin typeface="+mj-lt"/>
              </a:rPr>
              <a:t>.</a:t>
            </a:r>
            <a:endParaRPr lang="de-CH" b="0" i="0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69000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1A2F486-D6EC-DE47-ADC1-9137B6862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22" y="426830"/>
            <a:ext cx="5416485" cy="396626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FAD2DB9-F2D9-3245-8599-3B8C5B893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396" y="1708979"/>
            <a:ext cx="5472635" cy="513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859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CA5B012-C479-4744-B68C-2104FAA46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26" y="289560"/>
            <a:ext cx="6096000" cy="6278880"/>
          </a:xfrm>
          <a:prstGeom prst="rect">
            <a:avLst/>
          </a:prstGeom>
        </p:spPr>
      </p:pic>
      <p:pic>
        <p:nvPicPr>
          <p:cNvPr id="2050" name="Picture 2" descr="Rückblick: PICTS-Camp19 – MDZ MIA-Blog">
            <a:extLst>
              <a:ext uri="{FF2B5EF4-FFF2-40B4-BE49-F238E27FC236}">
                <a16:creationId xmlns:a16="http://schemas.microsoft.com/office/drawing/2014/main" id="{585401FB-4311-F841-959C-8E8EF8B8F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974" y="1174750"/>
            <a:ext cx="5080000" cy="450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6019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7D5287F-2B4E-5841-906B-1038524200BD}"/>
              </a:ext>
            </a:extLst>
          </p:cNvPr>
          <p:cNvSpPr/>
          <p:nvPr/>
        </p:nvSpPr>
        <p:spPr>
          <a:xfrm>
            <a:off x="771896" y="748145"/>
            <a:ext cx="10580914" cy="54151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C162D46-8D62-324A-87ED-8B14DDC00604}"/>
              </a:ext>
            </a:extLst>
          </p:cNvPr>
          <p:cNvSpPr txBox="1"/>
          <p:nvPr/>
        </p:nvSpPr>
        <p:spPr>
          <a:xfrm>
            <a:off x="2022120" y="1338790"/>
            <a:ext cx="61379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solidFill>
                  <a:schemeClr val="bg1"/>
                </a:solidFill>
                <a:latin typeface="+mj-lt"/>
                <a:ea typeface="Helvetica Neue" charset="0"/>
                <a:cs typeface="Helvetica Neue" charset="0"/>
              </a:rPr>
              <a:t>Und jetzt?</a:t>
            </a:r>
            <a:endParaRPr lang="de-DE" sz="6000" b="1" dirty="0">
              <a:solidFill>
                <a:schemeClr val="bg1"/>
              </a:solidFill>
            </a:endParaRPr>
          </a:p>
          <a:p>
            <a:r>
              <a:rPr lang="de-DE" b="1" dirty="0">
                <a:solidFill>
                  <a:schemeClr val="bg1"/>
                </a:solidFill>
              </a:rPr>
              <a:t> </a:t>
            </a:r>
            <a:endParaRPr lang="de-DE" sz="6600" b="1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5A03066-6170-0B49-9F5E-E26843BCB084}"/>
              </a:ext>
            </a:extLst>
          </p:cNvPr>
          <p:cNvSpPr/>
          <p:nvPr/>
        </p:nvSpPr>
        <p:spPr>
          <a:xfrm>
            <a:off x="8976631" y="388610"/>
            <a:ext cx="1900360" cy="19003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96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50475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2AC5EDB-CD83-684D-A165-3AACD4325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21" y="340877"/>
            <a:ext cx="11131063" cy="700414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EFF2E05-F641-5643-906E-0A3D874E0A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4596" y="2889331"/>
            <a:ext cx="2645983" cy="377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889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7D5287F-2B4E-5841-906B-1038524200BD}"/>
              </a:ext>
            </a:extLst>
          </p:cNvPr>
          <p:cNvSpPr/>
          <p:nvPr/>
        </p:nvSpPr>
        <p:spPr>
          <a:xfrm>
            <a:off x="771896" y="748145"/>
            <a:ext cx="10580914" cy="541514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C162D46-8D62-324A-87ED-8B14DDC00604}"/>
              </a:ext>
            </a:extLst>
          </p:cNvPr>
          <p:cNvSpPr txBox="1"/>
          <p:nvPr/>
        </p:nvSpPr>
        <p:spPr>
          <a:xfrm>
            <a:off x="1745673" y="1531917"/>
            <a:ext cx="83721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solidFill>
                  <a:schemeClr val="bg1"/>
                </a:solidFill>
              </a:rPr>
              <a:t>Eine möglichst </a:t>
            </a:r>
          </a:p>
          <a:p>
            <a:r>
              <a:rPr lang="de-DE" sz="5400" b="1" dirty="0">
                <a:solidFill>
                  <a:schemeClr val="bg1"/>
                </a:solidFill>
              </a:rPr>
              <a:t>digitale Schule </a:t>
            </a:r>
          </a:p>
          <a:p>
            <a:r>
              <a:rPr lang="de-DE" sz="5400" b="1" dirty="0">
                <a:solidFill>
                  <a:schemeClr val="bg1"/>
                </a:solidFill>
              </a:rPr>
              <a:t>ist kein Ziel an sich. </a:t>
            </a:r>
          </a:p>
        </p:txBody>
      </p:sp>
    </p:spTree>
    <p:extLst>
      <p:ext uri="{BB962C8B-B14F-4D97-AF65-F5344CB8AC3E}">
        <p14:creationId xmlns:p14="http://schemas.microsoft.com/office/powerpoint/2010/main" val="42116004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7D5287F-2B4E-5841-906B-1038524200BD}"/>
              </a:ext>
            </a:extLst>
          </p:cNvPr>
          <p:cNvSpPr/>
          <p:nvPr/>
        </p:nvSpPr>
        <p:spPr>
          <a:xfrm>
            <a:off x="771896" y="748145"/>
            <a:ext cx="10580914" cy="541514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C162D46-8D62-324A-87ED-8B14DDC00604}"/>
              </a:ext>
            </a:extLst>
          </p:cNvPr>
          <p:cNvSpPr txBox="1"/>
          <p:nvPr/>
        </p:nvSpPr>
        <p:spPr>
          <a:xfrm>
            <a:off x="1615044" y="1378227"/>
            <a:ext cx="88946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solidFill>
                  <a:schemeClr val="bg1"/>
                </a:solidFill>
              </a:rPr>
              <a:t>Das Ziel sind arbeitsmarktfähige </a:t>
            </a:r>
          </a:p>
          <a:p>
            <a:r>
              <a:rPr lang="de-DE" sz="5400" b="1" dirty="0">
                <a:solidFill>
                  <a:schemeClr val="bg1"/>
                </a:solidFill>
              </a:rPr>
              <a:t>und lebenszufriedene künftige Erwachsene.</a:t>
            </a:r>
          </a:p>
        </p:txBody>
      </p:sp>
    </p:spTree>
    <p:extLst>
      <p:ext uri="{BB962C8B-B14F-4D97-AF65-F5344CB8AC3E}">
        <p14:creationId xmlns:p14="http://schemas.microsoft.com/office/powerpoint/2010/main" val="15169464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7D5287F-2B4E-5841-906B-1038524200BD}"/>
              </a:ext>
            </a:extLst>
          </p:cNvPr>
          <p:cNvSpPr/>
          <p:nvPr/>
        </p:nvSpPr>
        <p:spPr>
          <a:xfrm>
            <a:off x="771896" y="748145"/>
            <a:ext cx="10580914" cy="541514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C162D46-8D62-324A-87ED-8B14DDC00604}"/>
              </a:ext>
            </a:extLst>
          </p:cNvPr>
          <p:cNvSpPr txBox="1"/>
          <p:nvPr/>
        </p:nvSpPr>
        <p:spPr>
          <a:xfrm>
            <a:off x="1759527" y="1378227"/>
            <a:ext cx="87699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solidFill>
                  <a:schemeClr val="bg1"/>
                </a:solidFill>
              </a:rPr>
              <a:t>Die wichtigste Aufgabe: </a:t>
            </a:r>
          </a:p>
          <a:p>
            <a:endParaRPr lang="de-DE" sz="5400" b="1" dirty="0">
              <a:solidFill>
                <a:schemeClr val="bg1"/>
              </a:solidFill>
            </a:endParaRPr>
          </a:p>
          <a:p>
            <a:r>
              <a:rPr lang="de-DE" sz="5400" b="1" dirty="0">
                <a:solidFill>
                  <a:schemeClr val="bg1"/>
                </a:solidFill>
              </a:rPr>
              <a:t>Junge Menschen motivieren zu lernen. </a:t>
            </a:r>
          </a:p>
        </p:txBody>
      </p:sp>
    </p:spTree>
    <p:extLst>
      <p:ext uri="{BB962C8B-B14F-4D97-AF65-F5344CB8AC3E}">
        <p14:creationId xmlns:p14="http://schemas.microsoft.com/office/powerpoint/2010/main" val="2202926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7D5287F-2B4E-5841-906B-1038524200BD}"/>
              </a:ext>
            </a:extLst>
          </p:cNvPr>
          <p:cNvSpPr/>
          <p:nvPr/>
        </p:nvSpPr>
        <p:spPr>
          <a:xfrm>
            <a:off x="771896" y="748145"/>
            <a:ext cx="10580914" cy="541514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C162D46-8D62-324A-87ED-8B14DDC00604}"/>
              </a:ext>
            </a:extLst>
          </p:cNvPr>
          <p:cNvSpPr txBox="1"/>
          <p:nvPr/>
        </p:nvSpPr>
        <p:spPr>
          <a:xfrm>
            <a:off x="1759527" y="1378227"/>
            <a:ext cx="87699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solidFill>
                  <a:schemeClr val="bg1"/>
                </a:solidFill>
              </a:rPr>
              <a:t>Die zweitwichtigste Aufgabe: </a:t>
            </a:r>
          </a:p>
          <a:p>
            <a:endParaRPr lang="de-DE" sz="5400" b="1" dirty="0">
              <a:solidFill>
                <a:schemeClr val="bg1"/>
              </a:solidFill>
            </a:endParaRPr>
          </a:p>
          <a:p>
            <a:r>
              <a:rPr lang="de-DE" sz="5400" b="1" dirty="0">
                <a:solidFill>
                  <a:schemeClr val="bg1"/>
                </a:solidFill>
              </a:rPr>
              <a:t>als Bildungsprofi selbst motiviert bleiben. </a:t>
            </a:r>
          </a:p>
        </p:txBody>
      </p:sp>
    </p:spTree>
    <p:extLst>
      <p:ext uri="{BB962C8B-B14F-4D97-AF65-F5344CB8AC3E}">
        <p14:creationId xmlns:p14="http://schemas.microsoft.com/office/powerpoint/2010/main" val="38372447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7D5287F-2B4E-5841-906B-1038524200BD}"/>
              </a:ext>
            </a:extLst>
          </p:cNvPr>
          <p:cNvSpPr/>
          <p:nvPr/>
        </p:nvSpPr>
        <p:spPr>
          <a:xfrm>
            <a:off x="771896" y="748145"/>
            <a:ext cx="10580914" cy="541514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C162D46-8D62-324A-87ED-8B14DDC00604}"/>
              </a:ext>
            </a:extLst>
          </p:cNvPr>
          <p:cNvSpPr txBox="1"/>
          <p:nvPr/>
        </p:nvSpPr>
        <p:spPr>
          <a:xfrm>
            <a:off x="1745673" y="1531917"/>
            <a:ext cx="8372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solidFill>
                  <a:schemeClr val="bg1"/>
                </a:solidFill>
              </a:rPr>
              <a:t>Bildung ist Beziehung.</a:t>
            </a:r>
          </a:p>
        </p:txBody>
      </p:sp>
    </p:spTree>
    <p:extLst>
      <p:ext uri="{BB962C8B-B14F-4D97-AF65-F5344CB8AC3E}">
        <p14:creationId xmlns:p14="http://schemas.microsoft.com/office/powerpoint/2010/main" val="35833408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7D5287F-2B4E-5841-906B-1038524200BD}"/>
              </a:ext>
            </a:extLst>
          </p:cNvPr>
          <p:cNvSpPr/>
          <p:nvPr/>
        </p:nvSpPr>
        <p:spPr>
          <a:xfrm>
            <a:off x="771896" y="748145"/>
            <a:ext cx="10580914" cy="541514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C162D46-8D62-324A-87ED-8B14DDC00604}"/>
              </a:ext>
            </a:extLst>
          </p:cNvPr>
          <p:cNvSpPr txBox="1"/>
          <p:nvPr/>
        </p:nvSpPr>
        <p:spPr>
          <a:xfrm>
            <a:off x="1745673" y="1531917"/>
            <a:ext cx="837210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solidFill>
                  <a:schemeClr val="bg1"/>
                </a:solidFill>
              </a:rPr>
              <a:t>Nur wer selbst brennt, kann Feuer 🔥 in anderen entfachen.</a:t>
            </a:r>
          </a:p>
          <a:p>
            <a:endParaRPr lang="de-DE" sz="5400" b="1" dirty="0">
              <a:solidFill>
                <a:schemeClr val="bg1"/>
              </a:solidFill>
            </a:endParaRPr>
          </a:p>
          <a:p>
            <a:r>
              <a:rPr lang="de-DE" sz="4000" dirty="0">
                <a:solidFill>
                  <a:schemeClr val="bg1"/>
                </a:solidFill>
              </a:rPr>
              <a:t>Augustinus</a:t>
            </a:r>
          </a:p>
        </p:txBody>
      </p:sp>
    </p:spTree>
    <p:extLst>
      <p:ext uri="{BB962C8B-B14F-4D97-AF65-F5344CB8AC3E}">
        <p14:creationId xmlns:p14="http://schemas.microsoft.com/office/powerpoint/2010/main" val="23912074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7D5287F-2B4E-5841-906B-1038524200BD}"/>
              </a:ext>
            </a:extLst>
          </p:cNvPr>
          <p:cNvSpPr/>
          <p:nvPr/>
        </p:nvSpPr>
        <p:spPr>
          <a:xfrm>
            <a:off x="771896" y="748145"/>
            <a:ext cx="10580914" cy="541514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C162D46-8D62-324A-87ED-8B14DDC00604}"/>
              </a:ext>
            </a:extLst>
          </p:cNvPr>
          <p:cNvSpPr txBox="1"/>
          <p:nvPr/>
        </p:nvSpPr>
        <p:spPr>
          <a:xfrm>
            <a:off x="1745673" y="1531917"/>
            <a:ext cx="837210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 err="1">
                <a:solidFill>
                  <a:schemeClr val="bg1"/>
                </a:solidFill>
              </a:rPr>
              <a:t>Your</a:t>
            </a:r>
            <a:r>
              <a:rPr lang="de-DE" sz="5400" b="1" dirty="0">
                <a:solidFill>
                  <a:schemeClr val="bg1"/>
                </a:solidFill>
              </a:rPr>
              <a:t> </a:t>
            </a:r>
            <a:r>
              <a:rPr lang="de-DE" sz="5400" b="1" dirty="0" err="1">
                <a:solidFill>
                  <a:schemeClr val="bg1"/>
                </a:solidFill>
              </a:rPr>
              <a:t>number</a:t>
            </a:r>
            <a:r>
              <a:rPr lang="de-DE" sz="5400" b="1" dirty="0">
                <a:solidFill>
                  <a:schemeClr val="bg1"/>
                </a:solidFill>
              </a:rPr>
              <a:t> </a:t>
            </a:r>
            <a:r>
              <a:rPr lang="de-DE" sz="5400" b="1" dirty="0" err="1">
                <a:solidFill>
                  <a:schemeClr val="bg1"/>
                </a:solidFill>
              </a:rPr>
              <a:t>one</a:t>
            </a:r>
            <a:r>
              <a:rPr lang="de-DE" sz="5400" b="1" dirty="0">
                <a:solidFill>
                  <a:schemeClr val="bg1"/>
                </a:solidFill>
              </a:rPr>
              <a:t> </a:t>
            </a:r>
            <a:r>
              <a:rPr lang="de-DE" sz="5400" b="1" dirty="0" err="1">
                <a:solidFill>
                  <a:schemeClr val="bg1"/>
                </a:solidFill>
              </a:rPr>
              <a:t>job</a:t>
            </a:r>
            <a:r>
              <a:rPr lang="de-DE" sz="5400" b="1" dirty="0">
                <a:solidFill>
                  <a:schemeClr val="bg1"/>
                </a:solidFill>
              </a:rPr>
              <a:t> </a:t>
            </a:r>
            <a:r>
              <a:rPr lang="de-DE" sz="5400" b="1" dirty="0" err="1">
                <a:solidFill>
                  <a:schemeClr val="bg1"/>
                </a:solidFill>
              </a:rPr>
              <a:t>is</a:t>
            </a:r>
            <a:r>
              <a:rPr lang="de-DE" sz="5400" b="1" dirty="0">
                <a:solidFill>
                  <a:schemeClr val="bg1"/>
                </a:solidFill>
              </a:rPr>
              <a:t> </a:t>
            </a:r>
            <a:r>
              <a:rPr lang="de-DE" sz="5400" b="1" dirty="0" err="1">
                <a:solidFill>
                  <a:schemeClr val="bg1"/>
                </a:solidFill>
              </a:rPr>
              <a:t>to</a:t>
            </a:r>
            <a:r>
              <a:rPr lang="de-DE" sz="5400" b="1" dirty="0">
                <a:solidFill>
                  <a:schemeClr val="bg1"/>
                </a:solidFill>
              </a:rPr>
              <a:t> </a:t>
            </a:r>
            <a:r>
              <a:rPr lang="de-DE" sz="5400" b="1" dirty="0" err="1">
                <a:solidFill>
                  <a:schemeClr val="bg1"/>
                </a:solidFill>
              </a:rPr>
              <a:t>fill</a:t>
            </a:r>
            <a:r>
              <a:rPr lang="de-DE" sz="5400" b="1" dirty="0">
                <a:solidFill>
                  <a:schemeClr val="bg1"/>
                </a:solidFill>
              </a:rPr>
              <a:t> </a:t>
            </a:r>
            <a:r>
              <a:rPr lang="de-DE" sz="5400" b="1" dirty="0" err="1">
                <a:solidFill>
                  <a:schemeClr val="bg1"/>
                </a:solidFill>
              </a:rPr>
              <a:t>your</a:t>
            </a:r>
            <a:r>
              <a:rPr lang="de-DE" sz="5400" b="1" dirty="0">
                <a:solidFill>
                  <a:schemeClr val="bg1"/>
                </a:solidFill>
              </a:rPr>
              <a:t> </a:t>
            </a:r>
            <a:r>
              <a:rPr lang="de-DE" sz="5400" b="1" dirty="0" err="1">
                <a:solidFill>
                  <a:schemeClr val="bg1"/>
                </a:solidFill>
              </a:rPr>
              <a:t>cup</a:t>
            </a:r>
            <a:r>
              <a:rPr lang="de-DE" sz="5400" b="1" dirty="0">
                <a:solidFill>
                  <a:schemeClr val="bg1"/>
                </a:solidFill>
              </a:rPr>
              <a:t> </a:t>
            </a:r>
            <a:r>
              <a:rPr lang="de-DE" sz="5400" b="1" dirty="0" err="1">
                <a:solidFill>
                  <a:schemeClr val="bg1"/>
                </a:solidFill>
              </a:rPr>
              <a:t>and</a:t>
            </a:r>
            <a:r>
              <a:rPr lang="de-DE" sz="5400" b="1" dirty="0">
                <a:solidFill>
                  <a:schemeClr val="bg1"/>
                </a:solidFill>
              </a:rPr>
              <a:t> </a:t>
            </a:r>
            <a:r>
              <a:rPr lang="de-DE" sz="5400" b="1" dirty="0" err="1">
                <a:solidFill>
                  <a:schemeClr val="bg1"/>
                </a:solidFill>
              </a:rPr>
              <a:t>keep</a:t>
            </a:r>
            <a:r>
              <a:rPr lang="de-DE" sz="5400" b="1" dirty="0">
                <a:solidFill>
                  <a:schemeClr val="bg1"/>
                </a:solidFill>
              </a:rPr>
              <a:t> </a:t>
            </a:r>
            <a:r>
              <a:rPr lang="de-DE" sz="5400" b="1" dirty="0" err="1">
                <a:solidFill>
                  <a:schemeClr val="bg1"/>
                </a:solidFill>
              </a:rPr>
              <a:t>your</a:t>
            </a:r>
            <a:r>
              <a:rPr lang="de-DE" sz="5400" b="1" dirty="0">
                <a:solidFill>
                  <a:schemeClr val="bg1"/>
                </a:solidFill>
              </a:rPr>
              <a:t> </a:t>
            </a:r>
            <a:r>
              <a:rPr lang="de-DE" sz="5400" b="1" dirty="0" err="1">
                <a:solidFill>
                  <a:schemeClr val="bg1"/>
                </a:solidFill>
              </a:rPr>
              <a:t>cup</a:t>
            </a:r>
            <a:r>
              <a:rPr lang="de-DE" sz="5400" b="1" dirty="0">
                <a:solidFill>
                  <a:schemeClr val="bg1"/>
                </a:solidFill>
              </a:rPr>
              <a:t> </a:t>
            </a:r>
            <a:r>
              <a:rPr lang="de-DE" sz="5400" b="1" dirty="0" err="1">
                <a:solidFill>
                  <a:schemeClr val="bg1"/>
                </a:solidFill>
              </a:rPr>
              <a:t>full</a:t>
            </a:r>
            <a:r>
              <a:rPr lang="de-DE" sz="5400" b="1" dirty="0">
                <a:solidFill>
                  <a:schemeClr val="bg1"/>
                </a:solidFill>
              </a:rPr>
              <a:t>.</a:t>
            </a:r>
          </a:p>
          <a:p>
            <a:endParaRPr lang="de-DE" sz="5400" b="1" dirty="0">
              <a:solidFill>
                <a:schemeClr val="bg1"/>
              </a:solidFill>
            </a:endParaRPr>
          </a:p>
          <a:p>
            <a:r>
              <a:rPr lang="de-DE" sz="4000" dirty="0">
                <a:solidFill>
                  <a:schemeClr val="bg1"/>
                </a:solidFill>
              </a:rPr>
              <a:t>Oprah </a:t>
            </a:r>
            <a:r>
              <a:rPr lang="de-DE" sz="4000" dirty="0" err="1">
                <a:solidFill>
                  <a:schemeClr val="bg1"/>
                </a:solidFill>
              </a:rPr>
              <a:t>Winfrey</a:t>
            </a:r>
            <a:endParaRPr lang="de-DE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7783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68F1DA-1350-574A-A900-42169AE5B5AE}"/>
              </a:ext>
            </a:extLst>
          </p:cNvPr>
          <p:cNvSpPr txBox="1">
            <a:spLocks/>
          </p:cNvSpPr>
          <p:nvPr/>
        </p:nvSpPr>
        <p:spPr>
          <a:xfrm>
            <a:off x="467544" y="-102727"/>
            <a:ext cx="9289032" cy="21884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Die Schule</a:t>
            </a:r>
            <a:r>
              <a:rPr lang="de-CH" sz="40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2030</a:t>
            </a:r>
            <a:br>
              <a:rPr lang="de-CH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</a:br>
            <a:endParaRPr lang="de-CH" dirty="0">
              <a:solidFill>
                <a:schemeClr val="bg1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0BEB70-B11B-144B-80DE-5F200AAD150F}"/>
              </a:ext>
            </a:extLst>
          </p:cNvPr>
          <p:cNvSpPr txBox="1">
            <a:spLocks/>
          </p:cNvSpPr>
          <p:nvPr/>
        </p:nvSpPr>
        <p:spPr>
          <a:xfrm>
            <a:off x="467544" y="1867443"/>
            <a:ext cx="11051908" cy="302433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de-DE" sz="1600" b="1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Font typeface="Symbol" pitchFamily="2" charset="2"/>
              <a:buChar char="-"/>
            </a:pPr>
            <a:r>
              <a:rPr lang="de-DE" sz="24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... </a:t>
            </a:r>
            <a:r>
              <a:rPr lang="de-DE" sz="2400" b="1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verdirbt die Lust am Lernen</a:t>
            </a:r>
            <a:r>
              <a:rPr lang="de-DE" sz="24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buFont typeface="Symbol" pitchFamily="2" charset="2"/>
              <a:buChar char="-"/>
            </a:pPr>
            <a:r>
              <a:rPr lang="de-DE" sz="24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... setzt auf reine Wissensvermittlung.</a:t>
            </a:r>
          </a:p>
          <a:p>
            <a:pPr>
              <a:lnSpc>
                <a:spcPct val="120000"/>
              </a:lnSpc>
              <a:buFont typeface="Symbol" pitchFamily="2" charset="2"/>
              <a:buChar char="-"/>
            </a:pPr>
            <a:r>
              <a:rPr lang="de-DE" sz="24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... lässt Lern- und Arbeitstechniken </a:t>
            </a:r>
            <a:r>
              <a:rPr lang="de-DE" sz="2400" dirty="0" err="1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ausser</a:t>
            </a:r>
            <a:r>
              <a:rPr lang="de-DE" sz="24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acht.</a:t>
            </a:r>
          </a:p>
          <a:p>
            <a:pPr>
              <a:lnSpc>
                <a:spcPct val="120000"/>
              </a:lnSpc>
              <a:buFont typeface="Symbol" pitchFamily="2" charset="2"/>
              <a:buChar char="-"/>
            </a:pPr>
            <a:r>
              <a:rPr lang="de-DE" sz="24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... </a:t>
            </a:r>
            <a:r>
              <a:rPr lang="de-DE" sz="2400" b="1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fördert weder Teamspirit noch Verantwortung </a:t>
            </a:r>
            <a:r>
              <a:rPr lang="de-DE" sz="24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für sich und andere.</a:t>
            </a:r>
          </a:p>
          <a:p>
            <a:pPr>
              <a:lnSpc>
                <a:spcPct val="120000"/>
              </a:lnSpc>
              <a:buFont typeface="Symbol" pitchFamily="2" charset="2"/>
              <a:buChar char="-"/>
            </a:pPr>
            <a:r>
              <a:rPr lang="de-DE" sz="24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... </a:t>
            </a:r>
            <a:r>
              <a:rPr lang="de-DE" sz="2400" b="1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bewertet «digitale» und «analoge» Lern- und Lehrformen als besser oder schlechter</a:t>
            </a:r>
            <a:r>
              <a:rPr lang="de-DE" sz="24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, statt sie sinnvoll zu mischen.</a:t>
            </a:r>
          </a:p>
          <a:p>
            <a:pPr>
              <a:lnSpc>
                <a:spcPct val="120000"/>
              </a:lnSpc>
              <a:buFont typeface="Symbol" pitchFamily="2" charset="2"/>
              <a:buChar char="-"/>
            </a:pPr>
            <a:r>
              <a:rPr lang="de-DE" sz="24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... </a:t>
            </a:r>
            <a:r>
              <a:rPr lang="de-DE" sz="2400" b="1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demotiviert Mitarbeitende </a:t>
            </a:r>
            <a:r>
              <a:rPr lang="de-DE" sz="24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mit Bürokratie und mangelnder Wertschätzung.</a:t>
            </a:r>
          </a:p>
          <a:p>
            <a:pPr marL="0" indent="0">
              <a:lnSpc>
                <a:spcPct val="120000"/>
              </a:lnSpc>
              <a:buNone/>
            </a:pPr>
            <a:endParaRPr lang="de-DE" sz="1600"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B0D1018-7C62-F84F-9CD0-9DBBFBE4031E}"/>
              </a:ext>
            </a:extLst>
          </p:cNvPr>
          <p:cNvSpPr/>
          <p:nvPr/>
        </p:nvSpPr>
        <p:spPr>
          <a:xfrm>
            <a:off x="0" y="0"/>
            <a:ext cx="12192000" cy="17647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6CE844F-2D4E-0C45-A740-D8470ED443D9}"/>
              </a:ext>
            </a:extLst>
          </p:cNvPr>
          <p:cNvSpPr txBox="1"/>
          <p:nvPr/>
        </p:nvSpPr>
        <p:spPr>
          <a:xfrm>
            <a:off x="467544" y="49763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Schule der Zukunft – Der </a:t>
            </a:r>
            <a:r>
              <a:rPr lang="de-CH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Worst</a:t>
            </a:r>
            <a:r>
              <a:rPr lang="de-CH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Case</a:t>
            </a:r>
          </a:p>
        </p:txBody>
      </p:sp>
    </p:spTree>
    <p:extLst>
      <p:ext uri="{BB962C8B-B14F-4D97-AF65-F5344CB8AC3E}">
        <p14:creationId xmlns:p14="http://schemas.microsoft.com/office/powerpoint/2010/main" val="20212349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68F1DA-1350-574A-A900-42169AE5B5AE}"/>
              </a:ext>
            </a:extLst>
          </p:cNvPr>
          <p:cNvSpPr txBox="1">
            <a:spLocks/>
          </p:cNvSpPr>
          <p:nvPr/>
        </p:nvSpPr>
        <p:spPr>
          <a:xfrm>
            <a:off x="467544" y="-102727"/>
            <a:ext cx="9289032" cy="21884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Die Schule</a:t>
            </a:r>
            <a:r>
              <a:rPr lang="de-CH" sz="40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2030</a:t>
            </a:r>
            <a:br>
              <a:rPr lang="de-CH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</a:br>
            <a:endParaRPr lang="de-CH" dirty="0">
              <a:solidFill>
                <a:schemeClr val="bg1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0BEB70-B11B-144B-80DE-5F200AAD150F}"/>
              </a:ext>
            </a:extLst>
          </p:cNvPr>
          <p:cNvSpPr txBox="1">
            <a:spLocks/>
          </p:cNvSpPr>
          <p:nvPr/>
        </p:nvSpPr>
        <p:spPr>
          <a:xfrm>
            <a:off x="467544" y="1601621"/>
            <a:ext cx="11051908" cy="302433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de-DE" sz="2400" b="1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Font typeface="Symbol" pitchFamily="2" charset="2"/>
              <a:buChar char="-"/>
            </a:pPr>
            <a:r>
              <a:rPr lang="de-DE" sz="24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... unterstützt Kinder und Jugendliche mit </a:t>
            </a:r>
            <a:r>
              <a:rPr lang="de-DE" sz="24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Wissen, Werten und Weisheit </a:t>
            </a:r>
            <a:r>
              <a:rPr lang="de-DE" sz="24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für ein </a:t>
            </a:r>
            <a:r>
              <a:rPr lang="de-DE" sz="24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zufriedenes Leben und für Arbeitstauglichkeit.</a:t>
            </a:r>
            <a:endParaRPr lang="de-DE" sz="2400"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Font typeface="Symbol" pitchFamily="2" charset="2"/>
              <a:buChar char="-"/>
            </a:pPr>
            <a:r>
              <a:rPr lang="de-DE" sz="24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... fördert und belohnt </a:t>
            </a:r>
            <a:r>
              <a:rPr lang="de-DE" sz="24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die 4K</a:t>
            </a:r>
            <a:r>
              <a:rPr lang="de-DE" sz="24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– Kommunikation, Kollaboration, kritisches Denken und Kreativität – sowie </a:t>
            </a:r>
            <a:r>
              <a:rPr lang="de-DE" sz="24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Lernmotivation</a:t>
            </a:r>
            <a:r>
              <a:rPr lang="de-DE" sz="24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 und </a:t>
            </a:r>
            <a:r>
              <a:rPr lang="de-DE" sz="24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Selbststeuerung</a:t>
            </a:r>
            <a:r>
              <a:rPr lang="de-DE" sz="24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buFont typeface="Symbol" pitchFamily="2" charset="2"/>
              <a:buChar char="-"/>
            </a:pPr>
            <a:r>
              <a:rPr lang="de-DE" sz="24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... kennt keine Grabenkämpfe zwischen «digitaler» und «analoger» Bildung und Zusammenarbeit mehr, sondern setzt stattdessen auf </a:t>
            </a:r>
            <a:r>
              <a:rPr lang="de-DE" sz="24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Ziele.</a:t>
            </a:r>
            <a:endParaRPr lang="de-DE" sz="2400"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Font typeface="Symbol" pitchFamily="2" charset="2"/>
              <a:buChar char="-"/>
            </a:pPr>
            <a:r>
              <a:rPr lang="de-DE" sz="24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... vermittelt weiterhin </a:t>
            </a:r>
            <a:r>
              <a:rPr lang="de-DE" sz="24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Grundwissen </a:t>
            </a:r>
            <a:r>
              <a:rPr lang="de-DE" sz="24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und </a:t>
            </a:r>
            <a:r>
              <a:rPr lang="de-DE" sz="24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Arbeitsmethoden</a:t>
            </a:r>
            <a:r>
              <a:rPr lang="de-DE" sz="2400" dirty="0">
                <a:latin typeface="Arial" panose="020B0604020202020204" pitchFamily="34" charset="0"/>
                <a:ea typeface="Helvetica Neue Light" panose="02000403000000020004" pitchFamily="2" charset="0"/>
                <a:cs typeface="Arial" panose="020B0604020202020204" pitchFamily="34" charset="0"/>
              </a:rPr>
              <a:t>, lässt aber mehr Raum für </a:t>
            </a:r>
            <a:r>
              <a:rPr lang="de-DE" sz="24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intrinsisches Lernen und Lehren.</a:t>
            </a:r>
          </a:p>
          <a:p>
            <a:pPr>
              <a:lnSpc>
                <a:spcPct val="120000"/>
              </a:lnSpc>
              <a:buFont typeface="Symbol" pitchFamily="2" charset="2"/>
              <a:buChar char="-"/>
            </a:pPr>
            <a:r>
              <a:rPr lang="de-DE" sz="24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… verfügt über eine </a:t>
            </a:r>
            <a:r>
              <a:rPr lang="de-DE" sz="24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wertschätzende Schulkultur.</a:t>
            </a:r>
            <a:endParaRPr lang="de-DE" sz="2400" dirty="0">
              <a:latin typeface="Arial" panose="020B0604020202020204" pitchFamily="34" charset="0"/>
              <a:ea typeface="Helvetica Neue Light" panose="02000403000000020004" pitchFamily="2" charset="0"/>
              <a:cs typeface="Arial" panose="020B0604020202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B0D1018-7C62-F84F-9CD0-9DBBFBE4031E}"/>
              </a:ext>
            </a:extLst>
          </p:cNvPr>
          <p:cNvSpPr/>
          <p:nvPr/>
        </p:nvSpPr>
        <p:spPr>
          <a:xfrm>
            <a:off x="0" y="0"/>
            <a:ext cx="12192000" cy="17647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6CE844F-2D4E-0C45-A740-D8470ED443D9}"/>
              </a:ext>
            </a:extLst>
          </p:cNvPr>
          <p:cNvSpPr txBox="1"/>
          <p:nvPr/>
        </p:nvSpPr>
        <p:spPr>
          <a:xfrm>
            <a:off x="408246" y="496308"/>
            <a:ext cx="12192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Schule der Zukunft – Der Best Case</a:t>
            </a:r>
          </a:p>
          <a:p>
            <a:endParaRPr lang="de-DE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2179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7D5287F-2B4E-5841-906B-1038524200BD}"/>
              </a:ext>
            </a:extLst>
          </p:cNvPr>
          <p:cNvSpPr/>
          <p:nvPr/>
        </p:nvSpPr>
        <p:spPr>
          <a:xfrm>
            <a:off x="771896" y="748145"/>
            <a:ext cx="10580914" cy="541514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C162D46-8D62-324A-87ED-8B14DDC00604}"/>
              </a:ext>
            </a:extLst>
          </p:cNvPr>
          <p:cNvSpPr txBox="1"/>
          <p:nvPr/>
        </p:nvSpPr>
        <p:spPr>
          <a:xfrm>
            <a:off x="1365596" y="1747559"/>
            <a:ext cx="94608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5400" b="1" dirty="0"/>
              <a:t>Die Zukunft ist schon da. </a:t>
            </a:r>
          </a:p>
          <a:p>
            <a:endParaRPr lang="de-CH" sz="5400" b="1" dirty="0"/>
          </a:p>
          <a:p>
            <a:r>
              <a:rPr lang="de-CH" sz="5400" b="1" dirty="0"/>
              <a:t>Sie ist nur ungleich verteilt.</a:t>
            </a:r>
            <a:endParaRPr lang="de-CH" sz="5400" dirty="0"/>
          </a:p>
        </p:txBody>
      </p:sp>
    </p:spTree>
    <p:extLst>
      <p:ext uri="{BB962C8B-B14F-4D97-AF65-F5344CB8AC3E}">
        <p14:creationId xmlns:p14="http://schemas.microsoft.com/office/powerpoint/2010/main" val="2180858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3DAA12A-E7C8-43B1-A827-E7573C51C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98" y="1346800"/>
            <a:ext cx="4634051" cy="5192370"/>
          </a:xfrm>
          <a:prstGeom prst="rect">
            <a:avLst/>
          </a:prstGeom>
        </p:spPr>
      </p:pic>
      <p:pic>
        <p:nvPicPr>
          <p:cNvPr id="1026" name="Picture 2" descr="Bild kÃ¶nnte enthalten: 1 Person">
            <a:extLst>
              <a:ext uri="{FF2B5EF4-FFF2-40B4-BE49-F238E27FC236}">
                <a16:creationId xmlns:a16="http://schemas.microsoft.com/office/drawing/2014/main" id="{0EE99226-C140-4305-8372-08C586E43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0987" y="2549320"/>
            <a:ext cx="5764793" cy="397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8E53E4C-4CF0-4CA3-9A3B-D53ACDA7E2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4501" y="238828"/>
            <a:ext cx="3311279" cy="2215945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EE8C424F-710A-4F44-BE36-A41D0C240ADC}"/>
              </a:ext>
            </a:extLst>
          </p:cNvPr>
          <p:cNvSpPr txBox="1">
            <a:spLocks/>
          </p:cNvSpPr>
          <p:nvPr/>
        </p:nvSpPr>
        <p:spPr>
          <a:xfrm>
            <a:off x="371475" y="333375"/>
            <a:ext cx="11449049" cy="1250043"/>
          </a:xfrm>
          <a:prstGeom prst="rect">
            <a:avLst/>
          </a:prstGeom>
        </p:spPr>
        <p:txBody>
          <a:bodyPr/>
          <a:lstStyle>
            <a:lvl1pPr algn="l" defTabSz="685622" rtl="0" eaLnBrk="1" latinLnBrk="0" hangingPunct="1">
              <a:lnSpc>
                <a:spcPts val="4300"/>
              </a:lnSpc>
              <a:spcBef>
                <a:spcPct val="0"/>
              </a:spcBef>
              <a:buNone/>
              <a:defRPr sz="3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/>
              <a:t>McKinsey &amp; Co.: </a:t>
            </a:r>
            <a:r>
              <a:rPr lang="de-DE" sz="3200" b="1" dirty="0"/>
              <a:t>„</a:t>
            </a:r>
            <a:r>
              <a:rPr lang="de-DE" sz="3200" b="1" dirty="0" err="1"/>
              <a:t>Skill</a:t>
            </a:r>
            <a:r>
              <a:rPr lang="de-DE" sz="3200" b="1" dirty="0"/>
              <a:t> Shift“</a:t>
            </a:r>
          </a:p>
        </p:txBody>
      </p:sp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C5F67D2B-A8AC-4951-ACB0-E0BBB939CF59}"/>
              </a:ext>
            </a:extLst>
          </p:cNvPr>
          <p:cNvSpPr/>
          <p:nvPr/>
        </p:nvSpPr>
        <p:spPr>
          <a:xfrm>
            <a:off x="8330214" y="3718463"/>
            <a:ext cx="978255" cy="484556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2000"/>
              </a:lnSpc>
            </a:pPr>
            <a:endParaRPr lang="de-CH" sz="2200" dirty="0" err="1"/>
          </a:p>
        </p:txBody>
      </p:sp>
    </p:spTree>
    <p:extLst>
      <p:ext uri="{BB962C8B-B14F-4D97-AF65-F5344CB8AC3E}">
        <p14:creationId xmlns:p14="http://schemas.microsoft.com/office/powerpoint/2010/main" val="7981167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B46D526-8375-6043-AC48-2D45F2BBEA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8448" y="3661232"/>
            <a:ext cx="2616025" cy="253843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03DBF83-A95B-904A-B2C3-7E3A51F11F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4099" y="3584243"/>
            <a:ext cx="2749033" cy="277269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07092CA-56FE-584F-BAC1-74B894B74C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4099" y="658337"/>
            <a:ext cx="1231358" cy="118174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0181E23-468C-E749-83FB-6F5CB2BE076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828" y="741914"/>
            <a:ext cx="1014587" cy="101458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234BC08-4039-7040-83E0-BDBF9A2CDD2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3413" y="475653"/>
            <a:ext cx="1547110" cy="154711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B6A70B89-C5D8-6A46-95E2-039DD29D0B83}"/>
              </a:ext>
            </a:extLst>
          </p:cNvPr>
          <p:cNvSpPr txBox="1">
            <a:spLocks/>
          </p:cNvSpPr>
          <p:nvPr/>
        </p:nvSpPr>
        <p:spPr>
          <a:xfrm>
            <a:off x="1008565" y="634087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b="1" dirty="0"/>
              <a:t>Danke!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31AE7E1-0C81-434A-BE4D-3FBB14891E4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8141" y="614055"/>
            <a:ext cx="1226024" cy="1226024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5F7E01BA-C889-C34A-AA2F-7625BE23058D}"/>
              </a:ext>
            </a:extLst>
          </p:cNvPr>
          <p:cNvSpPr/>
          <p:nvPr/>
        </p:nvSpPr>
        <p:spPr>
          <a:xfrm>
            <a:off x="11283132" y="3584243"/>
            <a:ext cx="8471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4000" dirty="0"/>
              <a:t>🌴</a:t>
            </a:r>
          </a:p>
        </p:txBody>
      </p:sp>
    </p:spTree>
    <p:extLst>
      <p:ext uri="{BB962C8B-B14F-4D97-AF65-F5344CB8AC3E}">
        <p14:creationId xmlns:p14="http://schemas.microsoft.com/office/powerpoint/2010/main" val="3216465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7A050F-DD84-4336-95AC-4F5D89D67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970" y="414789"/>
            <a:ext cx="10515600" cy="1325563"/>
          </a:xfrm>
        </p:spPr>
        <p:txBody>
          <a:bodyPr>
            <a:normAutofit/>
          </a:bodyPr>
          <a:lstStyle/>
          <a:p>
            <a:r>
              <a:rPr lang="de-CH" sz="3200" dirty="0"/>
              <a:t>Bestseller und Talkshows: </a:t>
            </a:r>
            <a:r>
              <a:rPr lang="de-CH" sz="3200" b="1" dirty="0"/>
              <a:t>Rhetoriker schüren Angst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A9949D3-8D4F-453C-AC38-05D460E11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34D7-1A9A-4FC0-B9F3-31EBDF69BA6A}" type="slidenum">
              <a:rPr lang="de-CH" smtClean="0"/>
              <a:pPr/>
              <a:t>8</a:t>
            </a:fld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2A28081-8FD4-4C0E-9DD5-61687044F1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92" y="1285689"/>
            <a:ext cx="5054781" cy="3065132"/>
          </a:xfrm>
          <a:prstGeom prst="rect">
            <a:avLst/>
          </a:prstGeom>
        </p:spPr>
      </p:pic>
      <p:pic>
        <p:nvPicPr>
          <p:cNvPr id="3074" name="Picture 2" descr="Digitale Demenz - Manfred Spitzer - Buch kaufen | Ex Libris">
            <a:extLst>
              <a:ext uri="{FF2B5EF4-FFF2-40B4-BE49-F238E27FC236}">
                <a16:creationId xmlns:a16="http://schemas.microsoft.com/office/drawing/2014/main" id="{AB0F237F-C51F-0744-B77E-E465000CF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7530" y="1285689"/>
            <a:ext cx="3026035" cy="459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0AB18D3A-C97C-8B41-977E-2F568CE29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7130" y="1285689"/>
            <a:ext cx="2955031" cy="459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A4E56886-0F0E-744E-8074-C0573CD8C6A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67" y="4220939"/>
            <a:ext cx="5164595" cy="250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98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C36E08C0-B770-407A-BCF5-36E7D684F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957490"/>
            <a:ext cx="3845394" cy="167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3003577-BA08-48B9-BA87-D4B672247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4483" y="0"/>
            <a:ext cx="2291192" cy="386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s://www.dasmagazin.ch/wp-content/uploads/2017/09/ma1737_fro_web.jpg">
            <a:extLst>
              <a:ext uri="{FF2B5EF4-FFF2-40B4-BE49-F238E27FC236}">
                <a16:creationId xmlns:a16="http://schemas.microsoft.com/office/drawing/2014/main" id="{565E653E-EB3B-4C29-A943-4EC9527F5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445" y="334442"/>
            <a:ext cx="2892229" cy="392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6752949-ACF2-BE49-872E-A24BF1E498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1468" y="4045203"/>
            <a:ext cx="4622748" cy="275163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00508F0-B460-BB4B-A718-06D2BD746CD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2120" y="4367005"/>
            <a:ext cx="3398805" cy="253806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7499710-3A67-8949-8FFB-061CE168CD5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342" y="0"/>
            <a:ext cx="2997731" cy="4188276"/>
          </a:xfrm>
          <a:prstGeom prst="rect">
            <a:avLst/>
          </a:prstGeom>
        </p:spPr>
      </p:pic>
      <p:sp>
        <p:nvSpPr>
          <p:cNvPr id="9" name="Oval 3">
            <a:extLst>
              <a:ext uri="{FF2B5EF4-FFF2-40B4-BE49-F238E27FC236}">
                <a16:creationId xmlns:a16="http://schemas.microsoft.com/office/drawing/2014/main" id="{1F09CBB2-AB74-EB4E-BCDB-561A00A7DE39}"/>
              </a:ext>
            </a:extLst>
          </p:cNvPr>
          <p:cNvSpPr/>
          <p:nvPr/>
        </p:nvSpPr>
        <p:spPr>
          <a:xfrm rot="1139207">
            <a:off x="6176350" y="1072450"/>
            <a:ext cx="2449148" cy="2449148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ctr"/>
          <a:lstStyle/>
          <a:p>
            <a:pPr algn="ctr"/>
            <a:r>
              <a:rPr lang="de-CH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Jobverlust</a:t>
            </a:r>
          </a:p>
          <a:p>
            <a:pPr algn="ctr"/>
            <a:r>
              <a:rPr lang="de-CH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Automatisierung</a:t>
            </a:r>
          </a:p>
          <a:p>
            <a:pPr algn="ctr"/>
            <a:r>
              <a:rPr lang="de-CH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Robotersteuer</a:t>
            </a:r>
          </a:p>
        </p:txBody>
      </p:sp>
    </p:spTree>
    <p:extLst>
      <p:ext uri="{BB962C8B-B14F-4D97-AF65-F5344CB8AC3E}">
        <p14:creationId xmlns:p14="http://schemas.microsoft.com/office/powerpoint/2010/main" val="1038425488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PHZH PPT">
      <a:dk1>
        <a:srgbClr val="000000"/>
      </a:dk1>
      <a:lt1>
        <a:srgbClr val="FFFFFF"/>
      </a:lt1>
      <a:dk2>
        <a:srgbClr val="9D9D9D"/>
      </a:dk2>
      <a:lt2>
        <a:srgbClr val="DCDCDC"/>
      </a:lt2>
      <a:accent1>
        <a:srgbClr val="EE3647"/>
      </a:accent1>
      <a:accent2>
        <a:srgbClr val="20BDBE"/>
      </a:accent2>
      <a:accent3>
        <a:srgbClr val="ED1C91"/>
      </a:accent3>
      <a:accent4>
        <a:srgbClr val="B1D270"/>
      </a:accent4>
      <a:accent5>
        <a:srgbClr val="F2757A"/>
      </a:accent5>
      <a:accent6>
        <a:srgbClr val="84D2DA"/>
      </a:accent6>
      <a:hlink>
        <a:srgbClr val="9D9D9D"/>
      </a:hlink>
      <a:folHlink>
        <a:srgbClr val="9D9D9D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112000"/>
          </a:lnSpc>
          <a:defRPr sz="2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2000"/>
          </a:lnSpc>
          <a:defRPr sz="2200" dirty="0" err="1" smtClean="0"/>
        </a:defPPr>
      </a:lstStyle>
    </a:txDef>
  </a:objectDefaults>
  <a:extraClrSchemeLst>
    <a:extraClrScheme>
      <a:clrScheme name="PHZH PPT">
        <a:dk1>
          <a:srgbClr val="000000"/>
        </a:dk1>
        <a:lt1>
          <a:srgbClr val="FFFFFF"/>
        </a:lt1>
        <a:dk2>
          <a:srgbClr val="9D9D9D"/>
        </a:dk2>
        <a:lt2>
          <a:srgbClr val="DCDCDC"/>
        </a:lt2>
        <a:accent1>
          <a:srgbClr val="EE3647"/>
        </a:accent1>
        <a:accent2>
          <a:srgbClr val="20BDBE"/>
        </a:accent2>
        <a:accent3>
          <a:srgbClr val="ED1C91"/>
        </a:accent3>
        <a:accent4>
          <a:srgbClr val="B1D270"/>
        </a:accent4>
        <a:accent5>
          <a:srgbClr val="F2757A"/>
        </a:accent5>
        <a:accent6>
          <a:srgbClr val="84D2DA"/>
        </a:accent6>
        <a:hlink>
          <a:srgbClr val="9D9D9D"/>
        </a:hlink>
        <a:folHlink>
          <a:srgbClr val="9D9D9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äsentation1" id="{5B5E1CDD-81A6-0140-9844-3EF85232137D}" vid="{64037ABF-4575-3949-AE4E-63926F55E8C4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16E586FBC54549A7AA8381B53582DE" ma:contentTypeVersion="5" ma:contentTypeDescription="Create a new document." ma:contentTypeScope="" ma:versionID="e7c9dd782e1ce23134d3a827af04fe11">
  <xsd:schema xmlns:xsd="http://www.w3.org/2001/XMLSchema" xmlns:xs="http://www.w3.org/2001/XMLSchema" xmlns:p="http://schemas.microsoft.com/office/2006/metadata/properties" xmlns:ns2="eae42be4-bc8b-4bc6-bb18-0dc5cf3604bc" xmlns:ns3="78d9c542-7831-4019-af2f-a9ea84a1fd63" targetNamespace="http://schemas.microsoft.com/office/2006/metadata/properties" ma:root="true" ma:fieldsID="122492eac0eb01297f7ec524539ba498" ns2:_="" ns3:_="">
    <xsd:import namespace="eae42be4-bc8b-4bc6-bb18-0dc5cf3604bc"/>
    <xsd:import namespace="78d9c542-7831-4019-af2f-a9ea84a1fd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e42be4-bc8b-4bc6-bb18-0dc5cf3604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d9c542-7831-4019-af2f-a9ea84a1fd6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8d9c542-7831-4019-af2f-a9ea84a1fd63">
      <UserInfo>
        <DisplayName>Markus Holti (MHL)</DisplayName>
        <AccountId>74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3A8CC2D6-06A7-4C5F-B5BC-C2184DCB504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606645-E96E-4408-80DD-B4E20D4AE3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e42be4-bc8b-4bc6-bb18-0dc5cf3604bc"/>
    <ds:schemaRef ds:uri="78d9c542-7831-4019-af2f-a9ea84a1fd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0829AD7-213F-48B7-AD6B-2D9F2C38132D}">
  <ds:schemaRefs>
    <ds:schemaRef ds:uri="http://schemas.microsoft.com/office/infopath/2007/PartnerControls"/>
    <ds:schemaRef ds:uri="eae42be4-bc8b-4bc6-bb18-0dc5cf3604bc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elements/1.1/"/>
    <ds:schemaRef ds:uri="http://purl.org/dc/dcmitype/"/>
    <ds:schemaRef ds:uri="http://schemas.openxmlformats.org/package/2006/metadata/core-properties"/>
    <ds:schemaRef ds:uri="78d9c542-7831-4019-af2f-a9ea84a1fd6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7E01B0A5</Template>
  <TotalTime>0</TotalTime>
  <Words>1300</Words>
  <Application>Microsoft Macintosh PowerPoint</Application>
  <PresentationFormat>Breitbild</PresentationFormat>
  <Paragraphs>341</Paragraphs>
  <Slides>70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70</vt:i4>
      </vt:variant>
    </vt:vector>
  </HeadingPairs>
  <TitlesOfParts>
    <vt:vector size="81" baseType="lpstr">
      <vt:lpstr>Arial</vt:lpstr>
      <vt:lpstr>Calibri</vt:lpstr>
      <vt:lpstr>Helvetica Neue</vt:lpstr>
      <vt:lpstr>Helvetica Neue Light</vt:lpstr>
      <vt:lpstr>Roboto</vt:lpstr>
      <vt:lpstr>Roboto Black</vt:lpstr>
      <vt:lpstr>Roboto Light</vt:lpstr>
      <vt:lpstr>Roboto Th</vt:lpstr>
      <vt:lpstr>Roboto Thin</vt:lpstr>
      <vt:lpstr>Symbol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Bestseller und Talkshows: Rhetoriker schüren Angst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PHZH PowerPoint Präsentationen Dos and don’ts / Musterseiten</dc:title>
  <dc:creator>Angela Roos (ARS)</dc:creator>
  <cp:lastModifiedBy>Sarah Genner</cp:lastModifiedBy>
  <cp:revision>78</cp:revision>
  <cp:lastPrinted>2020-09-14T09:13:06Z</cp:lastPrinted>
  <dcterms:created xsi:type="dcterms:W3CDTF">2019-03-11T08:19:37Z</dcterms:created>
  <dcterms:modified xsi:type="dcterms:W3CDTF">2022-03-27T21:46:21Z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0x010100A316E586FBC54549A7AA8381B53582DE</vt:lpwstr>
  </property>
  <property fmtid="{D5CDD505-2E9C-101B-9397-08002B2CF9AE}" pid="3" name="Label">
    <vt:i4>0</vt:i4>
  </property>
</Properties>
</file>