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6" r:id="rId3"/>
    <p:sldId id="262" r:id="rId4"/>
    <p:sldId id="263" r:id="rId5"/>
    <p:sldId id="261" r:id="rId6"/>
    <p:sldId id="298" r:id="rId7"/>
    <p:sldId id="299" r:id="rId8"/>
    <p:sldId id="258" r:id="rId9"/>
    <p:sldId id="260" r:id="rId10"/>
    <p:sldId id="305" r:id="rId11"/>
    <p:sldId id="265" r:id="rId12"/>
    <p:sldId id="294" r:id="rId13"/>
    <p:sldId id="272" r:id="rId14"/>
    <p:sldId id="300" r:id="rId15"/>
    <p:sldId id="2145705686" r:id="rId16"/>
    <p:sldId id="280" r:id="rId17"/>
    <p:sldId id="304" r:id="rId18"/>
    <p:sldId id="284" r:id="rId19"/>
    <p:sldId id="306" r:id="rId20"/>
    <p:sldId id="307" r:id="rId21"/>
    <p:sldId id="302" r:id="rId22"/>
    <p:sldId id="296" r:id="rId23"/>
    <p:sldId id="309" r:id="rId24"/>
    <p:sldId id="2145705687" r:id="rId25"/>
    <p:sldId id="313" r:id="rId26"/>
    <p:sldId id="308" r:id="rId27"/>
    <p:sldId id="310" r:id="rId28"/>
    <p:sldId id="311" r:id="rId29"/>
    <p:sldId id="314" r:id="rId30"/>
    <p:sldId id="315" r:id="rId31"/>
    <p:sldId id="2145705685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6"/>
    <p:restoredTop sz="76741"/>
  </p:normalViewPr>
  <p:slideViewPr>
    <p:cSldViewPr snapToGrid="0">
      <p:cViewPr varScale="1">
        <p:scale>
          <a:sx n="73" d="100"/>
          <a:sy n="73" d="100"/>
        </p:scale>
        <p:origin x="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9D378C-F5DD-0149-A275-E5F971BA8090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FDDCC2-5AEF-0248-9451-FBE2BD6FD537}">
      <dgm:prSet phldrT="[Text]" custT="1"/>
      <dgm:spPr/>
      <dgm:t>
        <a:bodyPr/>
        <a:lstStyle/>
        <a:p>
          <a:r>
            <a:rPr lang="de-DE" sz="5400" b="1" dirty="0">
              <a:solidFill>
                <a:schemeClr val="bg1"/>
              </a:solidFill>
              <a:latin typeface="+mn-lt"/>
            </a:rPr>
            <a:t>Medien-bildung </a:t>
          </a:r>
        </a:p>
      </dgm:t>
    </dgm:pt>
    <dgm:pt modelId="{5206D3E3-6C90-8944-91F9-2544CB318338}" type="parTrans" cxnId="{47B676FE-F2A3-5246-8246-5CF472D4ED87}">
      <dgm:prSet/>
      <dgm:spPr/>
      <dgm:t>
        <a:bodyPr/>
        <a:lstStyle/>
        <a:p>
          <a:endParaRPr lang="de-DE" sz="4800">
            <a:solidFill>
              <a:schemeClr val="bg1"/>
            </a:solidFill>
            <a:latin typeface="+mn-lt"/>
          </a:endParaRPr>
        </a:p>
      </dgm:t>
    </dgm:pt>
    <dgm:pt modelId="{5D52D79B-5838-874C-BA16-FD90958B0145}" type="sibTrans" cxnId="{47B676FE-F2A3-5246-8246-5CF472D4ED8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 sz="4800">
            <a:solidFill>
              <a:schemeClr val="bg1"/>
            </a:solidFill>
            <a:latin typeface="+mn-lt"/>
          </a:endParaRPr>
        </a:p>
      </dgm:t>
    </dgm:pt>
    <dgm:pt modelId="{F53A6B03-67AB-6640-A889-143875AA3A7D}">
      <dgm:prSet phldrT="[Text]" custT="1"/>
      <dgm:spPr/>
      <dgm:t>
        <a:bodyPr/>
        <a:lstStyle/>
        <a:p>
          <a:r>
            <a:rPr lang="de-DE" sz="4800" dirty="0">
              <a:solidFill>
                <a:schemeClr val="bg1"/>
              </a:solidFill>
              <a:latin typeface="+mn-lt"/>
            </a:rPr>
            <a:t>Kritisch</a:t>
          </a:r>
        </a:p>
      </dgm:t>
    </dgm:pt>
    <dgm:pt modelId="{21928FA7-1445-A644-8473-F1A676EE1BB0}" type="parTrans" cxnId="{0626955A-C15F-8E44-9762-F76E6B2F2747}">
      <dgm:prSet/>
      <dgm:spPr/>
      <dgm:t>
        <a:bodyPr/>
        <a:lstStyle/>
        <a:p>
          <a:endParaRPr lang="de-DE" sz="4800">
            <a:solidFill>
              <a:schemeClr val="bg1"/>
            </a:solidFill>
            <a:latin typeface="+mn-lt"/>
          </a:endParaRPr>
        </a:p>
      </dgm:t>
    </dgm:pt>
    <dgm:pt modelId="{C1117B88-8662-1D4B-AC1F-B169D33BBC9C}" type="sibTrans" cxnId="{0626955A-C15F-8E44-9762-F76E6B2F274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 sz="4800">
            <a:solidFill>
              <a:schemeClr val="bg1"/>
            </a:solidFill>
            <a:latin typeface="+mn-lt"/>
          </a:endParaRPr>
        </a:p>
      </dgm:t>
    </dgm:pt>
    <dgm:pt modelId="{B680340D-948D-6C47-90FD-26E9DB76DDAC}">
      <dgm:prSet custT="1"/>
      <dgm:spPr/>
      <dgm:t>
        <a:bodyPr/>
        <a:lstStyle/>
        <a:p>
          <a:r>
            <a:rPr lang="de-DE" sz="4800" dirty="0">
              <a:solidFill>
                <a:schemeClr val="bg1"/>
              </a:solidFill>
              <a:latin typeface="+mn-lt"/>
            </a:rPr>
            <a:t>Kreativ</a:t>
          </a:r>
        </a:p>
      </dgm:t>
    </dgm:pt>
    <dgm:pt modelId="{12F6BAA7-7F78-104B-BACA-3D1A3635C594}" type="parTrans" cxnId="{13AB951B-7BE0-FE40-8C18-FE64E85444C9}">
      <dgm:prSet/>
      <dgm:spPr/>
      <dgm:t>
        <a:bodyPr/>
        <a:lstStyle/>
        <a:p>
          <a:endParaRPr lang="de-DE" sz="4800">
            <a:solidFill>
              <a:schemeClr val="bg1"/>
            </a:solidFill>
            <a:latin typeface="+mn-lt"/>
          </a:endParaRPr>
        </a:p>
      </dgm:t>
    </dgm:pt>
    <dgm:pt modelId="{BF41F4B7-03B6-7946-9A19-2833DE7A844A}" type="sibTrans" cxnId="{13AB951B-7BE0-FE40-8C18-FE64E85444C9}">
      <dgm:prSet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 sz="4800">
            <a:solidFill>
              <a:schemeClr val="bg1"/>
            </a:solidFill>
            <a:latin typeface="+mn-lt"/>
          </a:endParaRPr>
        </a:p>
      </dgm:t>
    </dgm:pt>
    <dgm:pt modelId="{9A46D20C-9031-4F44-AB50-02D34D1AB04B}" type="pres">
      <dgm:prSet presAssocID="{259D378C-F5DD-0149-A275-E5F971BA8090}" presName="Name0" presStyleCnt="0">
        <dgm:presLayoutVars>
          <dgm:chMax val="7"/>
          <dgm:chPref val="7"/>
          <dgm:dir/>
        </dgm:presLayoutVars>
      </dgm:prSet>
      <dgm:spPr/>
    </dgm:pt>
    <dgm:pt modelId="{D96CD6B2-6A5D-9A4E-9371-09C644A0BDE7}" type="pres">
      <dgm:prSet presAssocID="{259D378C-F5DD-0149-A275-E5F971BA8090}" presName="Name1" presStyleCnt="0"/>
      <dgm:spPr/>
    </dgm:pt>
    <dgm:pt modelId="{BBCABF1A-1BE4-0C46-8178-ABED441895A6}" type="pres">
      <dgm:prSet presAssocID="{5D52D79B-5838-874C-BA16-FD90958B0145}" presName="picture_1" presStyleCnt="0"/>
      <dgm:spPr/>
    </dgm:pt>
    <dgm:pt modelId="{71BC6DE5-BE98-E844-810A-48341744F983}" type="pres">
      <dgm:prSet presAssocID="{5D52D79B-5838-874C-BA16-FD90958B0145}" presName="pictureRepeatNode" presStyleLbl="alignImgPlace1" presStyleIdx="0" presStyleCnt="3" custLinFactNeighborX="-389" custLinFactNeighborY="389"/>
      <dgm:spPr/>
    </dgm:pt>
    <dgm:pt modelId="{9573B839-04EC-B047-B145-8AE40D2F5E49}" type="pres">
      <dgm:prSet presAssocID="{45FDDCC2-5AEF-0248-9451-FBE2BD6FD537}" presName="text_1" presStyleLbl="node1" presStyleIdx="0" presStyleCnt="0" custLinFactNeighborX="-6688" custLinFactNeighborY="-77830">
        <dgm:presLayoutVars>
          <dgm:bulletEnabled val="1"/>
        </dgm:presLayoutVars>
      </dgm:prSet>
      <dgm:spPr/>
    </dgm:pt>
    <dgm:pt modelId="{C0BE61E5-02A8-D544-B127-96D2551C1FEF}" type="pres">
      <dgm:prSet presAssocID="{C1117B88-8662-1D4B-AC1F-B169D33BBC9C}" presName="picture_2" presStyleCnt="0"/>
      <dgm:spPr/>
    </dgm:pt>
    <dgm:pt modelId="{6F5F6B55-EB5D-C14A-98D8-91FC082199CF}" type="pres">
      <dgm:prSet presAssocID="{C1117B88-8662-1D4B-AC1F-B169D33BBC9C}" presName="pictureRepeatNode" presStyleLbl="alignImgPlace1" presStyleIdx="1" presStyleCnt="3" custLinFactNeighborX="-33208"/>
      <dgm:spPr/>
    </dgm:pt>
    <dgm:pt modelId="{EEB43EBD-E9F3-0042-8A77-B3D79B4BE2D7}" type="pres">
      <dgm:prSet presAssocID="{F53A6B03-67AB-6640-A889-143875AA3A7D}" presName="line_2" presStyleLbl="parChTrans1D1" presStyleIdx="0" presStyleCnt="2"/>
      <dgm:spPr/>
    </dgm:pt>
    <dgm:pt modelId="{67D5AFD3-1C61-8B4A-89AF-3D0E0E275F22}" type="pres">
      <dgm:prSet presAssocID="{F53A6B03-67AB-6640-A889-143875AA3A7D}" presName="textparent_2" presStyleLbl="node1" presStyleIdx="0" presStyleCnt="0"/>
      <dgm:spPr/>
    </dgm:pt>
    <dgm:pt modelId="{E69C5546-7420-6E4D-8DA6-87E89E06A941}" type="pres">
      <dgm:prSet presAssocID="{F53A6B03-67AB-6640-A889-143875AA3A7D}" presName="text_2" presStyleLbl="revTx" presStyleIdx="0" presStyleCnt="2" custLinFactNeighborX="-21672">
        <dgm:presLayoutVars>
          <dgm:bulletEnabled val="1"/>
        </dgm:presLayoutVars>
      </dgm:prSet>
      <dgm:spPr/>
    </dgm:pt>
    <dgm:pt modelId="{4A9EB975-2E08-FC4E-AFA9-63599E79E5C7}" type="pres">
      <dgm:prSet presAssocID="{BF41F4B7-03B6-7946-9A19-2833DE7A844A}" presName="picture_3" presStyleCnt="0"/>
      <dgm:spPr/>
    </dgm:pt>
    <dgm:pt modelId="{E5C8E46A-C0A6-814F-88F2-6298DCD518AE}" type="pres">
      <dgm:prSet presAssocID="{BF41F4B7-03B6-7946-9A19-2833DE7A844A}" presName="pictureRepeatNode" presStyleLbl="alignImgPlace1" presStyleIdx="2" presStyleCnt="3" custLinFactNeighborX="51887"/>
      <dgm:spPr/>
    </dgm:pt>
    <dgm:pt modelId="{233BC7C3-1383-E041-ADCC-006D28D5A73F}" type="pres">
      <dgm:prSet presAssocID="{B680340D-948D-6C47-90FD-26E9DB76DDAC}" presName="line_3" presStyleLbl="parChTrans1D1" presStyleIdx="1" presStyleCnt="2"/>
      <dgm:spPr/>
    </dgm:pt>
    <dgm:pt modelId="{4C343952-8C59-154D-B46C-8E52AF8A29E1}" type="pres">
      <dgm:prSet presAssocID="{B680340D-948D-6C47-90FD-26E9DB76DDAC}" presName="textparent_3" presStyleLbl="node1" presStyleIdx="0" presStyleCnt="0"/>
      <dgm:spPr/>
    </dgm:pt>
    <dgm:pt modelId="{1A0A68A9-7E96-9A4B-99FD-369ADE7B4FFC}" type="pres">
      <dgm:prSet presAssocID="{B680340D-948D-6C47-90FD-26E9DB76DDAC}" presName="text_3" presStyleLbl="revTx" presStyleIdx="1" presStyleCnt="2" custLinFactNeighborX="37066" custLinFactNeighborY="-1038">
        <dgm:presLayoutVars>
          <dgm:bulletEnabled val="1"/>
        </dgm:presLayoutVars>
      </dgm:prSet>
      <dgm:spPr/>
    </dgm:pt>
  </dgm:ptLst>
  <dgm:cxnLst>
    <dgm:cxn modelId="{13AB951B-7BE0-FE40-8C18-FE64E85444C9}" srcId="{259D378C-F5DD-0149-A275-E5F971BA8090}" destId="{B680340D-948D-6C47-90FD-26E9DB76DDAC}" srcOrd="2" destOrd="0" parTransId="{12F6BAA7-7F78-104B-BACA-3D1A3635C594}" sibTransId="{BF41F4B7-03B6-7946-9A19-2833DE7A844A}"/>
    <dgm:cxn modelId="{1525283A-1CCB-B149-A630-37BC8826A04F}" type="presOf" srcId="{259D378C-F5DD-0149-A275-E5F971BA8090}" destId="{9A46D20C-9031-4F44-AB50-02D34D1AB04B}" srcOrd="0" destOrd="0" presId="urn:microsoft.com/office/officeart/2008/layout/CircularPictureCallout"/>
    <dgm:cxn modelId="{C7CD0D4D-86F9-C14E-8231-86A21D152B44}" type="presOf" srcId="{B680340D-948D-6C47-90FD-26E9DB76DDAC}" destId="{1A0A68A9-7E96-9A4B-99FD-369ADE7B4FFC}" srcOrd="0" destOrd="0" presId="urn:microsoft.com/office/officeart/2008/layout/CircularPictureCallout"/>
    <dgm:cxn modelId="{779BB855-1F7E-C244-BFE2-0766D936B393}" type="presOf" srcId="{BF41F4B7-03B6-7946-9A19-2833DE7A844A}" destId="{E5C8E46A-C0A6-814F-88F2-6298DCD518AE}" srcOrd="0" destOrd="0" presId="urn:microsoft.com/office/officeart/2008/layout/CircularPictureCallout"/>
    <dgm:cxn modelId="{0626955A-C15F-8E44-9762-F76E6B2F2747}" srcId="{259D378C-F5DD-0149-A275-E5F971BA8090}" destId="{F53A6B03-67AB-6640-A889-143875AA3A7D}" srcOrd="1" destOrd="0" parTransId="{21928FA7-1445-A644-8473-F1A676EE1BB0}" sibTransId="{C1117B88-8662-1D4B-AC1F-B169D33BBC9C}"/>
    <dgm:cxn modelId="{4A092880-EFD9-9E45-B31B-69B84751CF98}" type="presOf" srcId="{C1117B88-8662-1D4B-AC1F-B169D33BBC9C}" destId="{6F5F6B55-EB5D-C14A-98D8-91FC082199CF}" srcOrd="0" destOrd="0" presId="urn:microsoft.com/office/officeart/2008/layout/CircularPictureCallout"/>
    <dgm:cxn modelId="{334D9499-F67D-954C-AC33-6928A5783357}" type="presOf" srcId="{5D52D79B-5838-874C-BA16-FD90958B0145}" destId="{71BC6DE5-BE98-E844-810A-48341744F983}" srcOrd="0" destOrd="0" presId="urn:microsoft.com/office/officeart/2008/layout/CircularPictureCallout"/>
    <dgm:cxn modelId="{C4F57BB5-8F39-A646-9E2D-8A07E38F9785}" type="presOf" srcId="{F53A6B03-67AB-6640-A889-143875AA3A7D}" destId="{E69C5546-7420-6E4D-8DA6-87E89E06A941}" srcOrd="0" destOrd="0" presId="urn:microsoft.com/office/officeart/2008/layout/CircularPictureCallout"/>
    <dgm:cxn modelId="{D64A23CE-2660-1742-B37E-B441FB0C36B8}" type="presOf" srcId="{45FDDCC2-5AEF-0248-9451-FBE2BD6FD537}" destId="{9573B839-04EC-B047-B145-8AE40D2F5E49}" srcOrd="0" destOrd="0" presId="urn:microsoft.com/office/officeart/2008/layout/CircularPictureCallout"/>
    <dgm:cxn modelId="{47B676FE-F2A3-5246-8246-5CF472D4ED87}" srcId="{259D378C-F5DD-0149-A275-E5F971BA8090}" destId="{45FDDCC2-5AEF-0248-9451-FBE2BD6FD537}" srcOrd="0" destOrd="0" parTransId="{5206D3E3-6C90-8944-91F9-2544CB318338}" sibTransId="{5D52D79B-5838-874C-BA16-FD90958B0145}"/>
    <dgm:cxn modelId="{02CD7428-617D-0A40-B853-9C22E2D22DEA}" type="presParOf" srcId="{9A46D20C-9031-4F44-AB50-02D34D1AB04B}" destId="{D96CD6B2-6A5D-9A4E-9371-09C644A0BDE7}" srcOrd="0" destOrd="0" presId="urn:microsoft.com/office/officeart/2008/layout/CircularPictureCallout"/>
    <dgm:cxn modelId="{F110163A-247A-DC4D-9E7E-A7E8B36BD79C}" type="presParOf" srcId="{D96CD6B2-6A5D-9A4E-9371-09C644A0BDE7}" destId="{BBCABF1A-1BE4-0C46-8178-ABED441895A6}" srcOrd="0" destOrd="0" presId="urn:microsoft.com/office/officeart/2008/layout/CircularPictureCallout"/>
    <dgm:cxn modelId="{0F07ECB5-9743-6F46-94DF-5019DAF1892A}" type="presParOf" srcId="{BBCABF1A-1BE4-0C46-8178-ABED441895A6}" destId="{71BC6DE5-BE98-E844-810A-48341744F983}" srcOrd="0" destOrd="0" presId="urn:microsoft.com/office/officeart/2008/layout/CircularPictureCallout"/>
    <dgm:cxn modelId="{8497C955-9250-C54C-8545-B57034B939AA}" type="presParOf" srcId="{D96CD6B2-6A5D-9A4E-9371-09C644A0BDE7}" destId="{9573B839-04EC-B047-B145-8AE40D2F5E49}" srcOrd="1" destOrd="0" presId="urn:microsoft.com/office/officeart/2008/layout/CircularPictureCallout"/>
    <dgm:cxn modelId="{6CCA82E4-3E55-214E-BE87-C0187DE74C32}" type="presParOf" srcId="{D96CD6B2-6A5D-9A4E-9371-09C644A0BDE7}" destId="{C0BE61E5-02A8-D544-B127-96D2551C1FEF}" srcOrd="2" destOrd="0" presId="urn:microsoft.com/office/officeart/2008/layout/CircularPictureCallout"/>
    <dgm:cxn modelId="{3734EBAA-5F82-834F-8B91-6B648E89ACD4}" type="presParOf" srcId="{C0BE61E5-02A8-D544-B127-96D2551C1FEF}" destId="{6F5F6B55-EB5D-C14A-98D8-91FC082199CF}" srcOrd="0" destOrd="0" presId="urn:microsoft.com/office/officeart/2008/layout/CircularPictureCallout"/>
    <dgm:cxn modelId="{367BC0E9-7166-564E-852D-B5826A0ACCD2}" type="presParOf" srcId="{D96CD6B2-6A5D-9A4E-9371-09C644A0BDE7}" destId="{EEB43EBD-E9F3-0042-8A77-B3D79B4BE2D7}" srcOrd="3" destOrd="0" presId="urn:microsoft.com/office/officeart/2008/layout/CircularPictureCallout"/>
    <dgm:cxn modelId="{D7D89C14-770C-B847-9000-843041E5984B}" type="presParOf" srcId="{D96CD6B2-6A5D-9A4E-9371-09C644A0BDE7}" destId="{67D5AFD3-1C61-8B4A-89AF-3D0E0E275F22}" srcOrd="4" destOrd="0" presId="urn:microsoft.com/office/officeart/2008/layout/CircularPictureCallout"/>
    <dgm:cxn modelId="{0AD246C8-3B75-D14E-B080-954118DA39D7}" type="presParOf" srcId="{67D5AFD3-1C61-8B4A-89AF-3D0E0E275F22}" destId="{E69C5546-7420-6E4D-8DA6-87E89E06A941}" srcOrd="0" destOrd="0" presId="urn:microsoft.com/office/officeart/2008/layout/CircularPictureCallout"/>
    <dgm:cxn modelId="{51A8166F-B19A-9D4B-A323-6B08243919C2}" type="presParOf" srcId="{D96CD6B2-6A5D-9A4E-9371-09C644A0BDE7}" destId="{4A9EB975-2E08-FC4E-AFA9-63599E79E5C7}" srcOrd="5" destOrd="0" presId="urn:microsoft.com/office/officeart/2008/layout/CircularPictureCallout"/>
    <dgm:cxn modelId="{81448A5B-8167-D145-B732-ECBE6CB2C9FC}" type="presParOf" srcId="{4A9EB975-2E08-FC4E-AFA9-63599E79E5C7}" destId="{E5C8E46A-C0A6-814F-88F2-6298DCD518AE}" srcOrd="0" destOrd="0" presId="urn:microsoft.com/office/officeart/2008/layout/CircularPictureCallout"/>
    <dgm:cxn modelId="{5DC0D524-8F83-D14B-B036-994D9777481F}" type="presParOf" srcId="{D96CD6B2-6A5D-9A4E-9371-09C644A0BDE7}" destId="{233BC7C3-1383-E041-ADCC-006D28D5A73F}" srcOrd="6" destOrd="0" presId="urn:microsoft.com/office/officeart/2008/layout/CircularPictureCallout"/>
    <dgm:cxn modelId="{9650D492-5D08-D043-BA5F-0CC054F2EB9C}" type="presParOf" srcId="{D96CD6B2-6A5D-9A4E-9371-09C644A0BDE7}" destId="{4C343952-8C59-154D-B46C-8E52AF8A29E1}" srcOrd="7" destOrd="0" presId="urn:microsoft.com/office/officeart/2008/layout/CircularPictureCallout"/>
    <dgm:cxn modelId="{67EA387A-CE0A-2142-A548-FCF15059A4B0}" type="presParOf" srcId="{4C343952-8C59-154D-B46C-8E52AF8A29E1}" destId="{1A0A68A9-7E96-9A4B-99FD-369ADE7B4FFC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BC7C3-1383-E041-ADCC-006D28D5A73F}">
      <dsp:nvSpPr>
        <dsp:cNvPr id="0" name=""/>
        <dsp:cNvSpPr/>
      </dsp:nvSpPr>
      <dsp:spPr>
        <a:xfrm>
          <a:off x="3417414" y="3535462"/>
          <a:ext cx="3905325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43EBD-E9F3-0042-8A77-B3D79B4BE2D7}">
      <dsp:nvSpPr>
        <dsp:cNvPr id="0" name=""/>
        <dsp:cNvSpPr/>
      </dsp:nvSpPr>
      <dsp:spPr>
        <a:xfrm>
          <a:off x="3417414" y="815875"/>
          <a:ext cx="3905325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C6DE5-BE98-E844-810A-48341744F983}">
      <dsp:nvSpPr>
        <dsp:cNvPr id="0" name=""/>
        <dsp:cNvSpPr/>
      </dsp:nvSpPr>
      <dsp:spPr>
        <a:xfrm>
          <a:off x="1224819" y="0"/>
          <a:ext cx="4351338" cy="435133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3B839-04EC-B047-B145-8AE40D2F5E49}">
      <dsp:nvSpPr>
        <dsp:cNvPr id="0" name=""/>
        <dsp:cNvSpPr/>
      </dsp:nvSpPr>
      <dsp:spPr>
        <a:xfrm>
          <a:off x="1838735" y="1192967"/>
          <a:ext cx="2784856" cy="1435941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400" b="1" kern="1200" dirty="0">
              <a:solidFill>
                <a:schemeClr val="bg1"/>
              </a:solidFill>
              <a:latin typeface="+mn-lt"/>
            </a:rPr>
            <a:t>Medien-bildung </a:t>
          </a:r>
        </a:p>
      </dsp:txBody>
      <dsp:txXfrm>
        <a:off x="1838735" y="1192967"/>
        <a:ext cx="2784856" cy="1435941"/>
      </dsp:txXfrm>
    </dsp:sp>
    <dsp:sp modelId="{6F5F6B55-EB5D-C14A-98D8-91FC082199CF}">
      <dsp:nvSpPr>
        <dsp:cNvPr id="0" name=""/>
        <dsp:cNvSpPr/>
      </dsp:nvSpPr>
      <dsp:spPr>
        <a:xfrm>
          <a:off x="5964992" y="0"/>
          <a:ext cx="1631751" cy="163175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C5546-7420-6E4D-8DA6-87E89E06A941}">
      <dsp:nvSpPr>
        <dsp:cNvPr id="0" name=""/>
        <dsp:cNvSpPr/>
      </dsp:nvSpPr>
      <dsp:spPr>
        <a:xfrm>
          <a:off x="7613683" y="0"/>
          <a:ext cx="2422170" cy="1631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82880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kern="1200" dirty="0">
              <a:solidFill>
                <a:schemeClr val="bg1"/>
              </a:solidFill>
              <a:latin typeface="+mn-lt"/>
            </a:rPr>
            <a:t>Kritisch</a:t>
          </a:r>
        </a:p>
      </dsp:txBody>
      <dsp:txXfrm>
        <a:off x="7613683" y="0"/>
        <a:ext cx="2422170" cy="1631751"/>
      </dsp:txXfrm>
    </dsp:sp>
    <dsp:sp modelId="{E5C8E46A-C0A6-814F-88F2-6298DCD518AE}">
      <dsp:nvSpPr>
        <dsp:cNvPr id="0" name=""/>
        <dsp:cNvSpPr/>
      </dsp:nvSpPr>
      <dsp:spPr>
        <a:xfrm>
          <a:off x="7353531" y="2719586"/>
          <a:ext cx="1631751" cy="1631751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A68A9-7E96-9A4B-99FD-369ADE7B4FFC}">
      <dsp:nvSpPr>
        <dsp:cNvPr id="0" name=""/>
        <dsp:cNvSpPr/>
      </dsp:nvSpPr>
      <dsp:spPr>
        <a:xfrm>
          <a:off x="8985277" y="2702648"/>
          <a:ext cx="2284198" cy="1631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82880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kern="1200" dirty="0">
              <a:solidFill>
                <a:schemeClr val="bg1"/>
              </a:solidFill>
              <a:latin typeface="+mn-lt"/>
            </a:rPr>
            <a:t>Kreativ</a:t>
          </a:r>
        </a:p>
      </dsp:txBody>
      <dsp:txXfrm>
        <a:off x="8985277" y="2702648"/>
        <a:ext cx="2284198" cy="1631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E868-C9EF-2A42-81B6-8F4EAAA7B071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5E9B5-D4AD-1140-ABD8-30A23FD5EA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52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E9B5-D4AD-1140-ABD8-30A23FD5EA5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975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E9B5-D4AD-1140-ABD8-30A23FD5EA5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800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E9B5-D4AD-1140-ABD8-30A23FD5EA5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403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E9B5-D4AD-1140-ABD8-30A23FD5EA5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31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E9B5-D4AD-1140-ABD8-30A23FD5EA5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797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E9B5-D4AD-1140-ABD8-30A23FD5EA5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8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E47C1-B228-1D68-27BC-6F2E03D56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D301F4-09ED-4EEF-833C-4A8D99972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0F7A36-7AF7-0E7E-7363-C5595E11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6FC5C8-3FD0-4006-C72E-966B3AC8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50B60D-A485-4D47-DD06-88B23F7F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36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2815B-12E4-111C-5627-8CB460F1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0ADEA4-14BB-047C-99B8-C6CDEC06F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695AD1-0217-92A1-CE86-607745D2D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EDA60-95E2-B71C-E8F7-6AB88D38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2BB535-F073-C8A4-CD06-30ECC8ED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09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6C12EA9-7D5E-0323-775E-BE0237256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0C38652-A22B-878A-5634-FA01CC56D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35FAB3-B0C6-52DE-60CD-E5F9228C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52AFB4-727E-09AD-C0C6-D1AD5298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EE1E99-3909-BE9C-0CD8-2B9154B86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870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halt weiß, 1-spaltig, hel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hteck: abgerundete Ecken 8"/>
          <p:cNvSpPr/>
          <p:nvPr/>
        </p:nvSpPr>
        <p:spPr>
          <a:xfrm rot="5400000">
            <a:off x="-664895" y="810298"/>
            <a:ext cx="493856" cy="493856"/>
          </a:xfrm>
          <a:prstGeom prst="roundRect">
            <a:avLst>
              <a:gd name="adj" fmla="val 16667"/>
            </a:avLst>
          </a:prstGeom>
          <a:solidFill>
            <a:srgbClr val="282827"/>
          </a:solidFill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36" name="Rechteck: abgerundete Ecken 10"/>
          <p:cNvSpPr/>
          <p:nvPr/>
        </p:nvSpPr>
        <p:spPr>
          <a:xfrm rot="5400000">
            <a:off x="-664895" y="1395383"/>
            <a:ext cx="493856" cy="493855"/>
          </a:xfrm>
          <a:prstGeom prst="roundRect">
            <a:avLst>
              <a:gd name="adj" fmla="val 16667"/>
            </a:avLst>
          </a:prstGeom>
          <a:solidFill>
            <a:srgbClr val="042C5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37" name="Rechteck: abgerundete Ecken 11"/>
          <p:cNvSpPr/>
          <p:nvPr/>
        </p:nvSpPr>
        <p:spPr>
          <a:xfrm rot="5400000">
            <a:off x="-664895" y="1990945"/>
            <a:ext cx="493856" cy="493855"/>
          </a:xfrm>
          <a:prstGeom prst="roundRect">
            <a:avLst>
              <a:gd name="adj" fmla="val 16667"/>
            </a:avLst>
          </a:prstGeom>
          <a:solidFill>
            <a:srgbClr val="6AB1E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38" name="Rechteck: abgerundete Ecken 12"/>
          <p:cNvSpPr/>
          <p:nvPr/>
        </p:nvSpPr>
        <p:spPr>
          <a:xfrm rot="5400000">
            <a:off x="-664895" y="2586508"/>
            <a:ext cx="493856" cy="493855"/>
          </a:xfrm>
          <a:prstGeom prst="roundRect">
            <a:avLst>
              <a:gd name="adj" fmla="val 16667"/>
            </a:avLst>
          </a:prstGeom>
          <a:solidFill>
            <a:srgbClr val="E21B4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39" name="Rechteck: abgerundete Ecken 13"/>
          <p:cNvSpPr/>
          <p:nvPr/>
        </p:nvSpPr>
        <p:spPr>
          <a:xfrm rot="5400000">
            <a:off x="-664895" y="3182072"/>
            <a:ext cx="493856" cy="493855"/>
          </a:xfrm>
          <a:prstGeom prst="roundRect">
            <a:avLst>
              <a:gd name="adj" fmla="val 16667"/>
            </a:avLst>
          </a:prstGeom>
          <a:solidFill>
            <a:srgbClr val="FFA15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40" name="Rechteck: abgerundete Ecken 14"/>
          <p:cNvSpPr/>
          <p:nvPr/>
        </p:nvSpPr>
        <p:spPr>
          <a:xfrm rot="5400000">
            <a:off x="-664895" y="3777634"/>
            <a:ext cx="493856" cy="493855"/>
          </a:xfrm>
          <a:prstGeom prst="roundRect">
            <a:avLst>
              <a:gd name="adj" fmla="val 16667"/>
            </a:avLst>
          </a:prstGeom>
          <a:solidFill>
            <a:srgbClr val="4B357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41" name="Rechteck: abgerundete Ecken 15"/>
          <p:cNvSpPr/>
          <p:nvPr/>
        </p:nvSpPr>
        <p:spPr>
          <a:xfrm rot="5400000">
            <a:off x="-664895" y="4373198"/>
            <a:ext cx="493856" cy="493855"/>
          </a:xfrm>
          <a:prstGeom prst="roundRect">
            <a:avLst>
              <a:gd name="adj" fmla="val 16667"/>
            </a:avLst>
          </a:prstGeom>
          <a:solidFill>
            <a:srgbClr val="D138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42" name="Rechteck: abgerundete Ecken 16"/>
          <p:cNvSpPr/>
          <p:nvPr/>
        </p:nvSpPr>
        <p:spPr>
          <a:xfrm rot="5400000">
            <a:off x="-664895" y="4968761"/>
            <a:ext cx="493856" cy="49385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43" name="Rechteck: abgerundete Ecken 17"/>
          <p:cNvSpPr/>
          <p:nvPr/>
        </p:nvSpPr>
        <p:spPr>
          <a:xfrm rot="5400000">
            <a:off x="-664895" y="5564325"/>
            <a:ext cx="493856" cy="493855"/>
          </a:xfrm>
          <a:prstGeom prst="roundRect">
            <a:avLst>
              <a:gd name="adj" fmla="val 16667"/>
            </a:avLst>
          </a:prstGeom>
          <a:solidFill>
            <a:srgbClr val="25D07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44" name="Rechteck: abgerundete Ecken 8"/>
          <p:cNvSpPr/>
          <p:nvPr/>
        </p:nvSpPr>
        <p:spPr>
          <a:xfrm rot="5400000">
            <a:off x="-657559" y="184645"/>
            <a:ext cx="493855" cy="4938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500"/>
            </a:pPr>
            <a:endParaRPr/>
          </a:p>
        </p:txBody>
      </p:sp>
      <p:sp>
        <p:nvSpPr>
          <p:cNvPr id="145" name="Titeltext"/>
          <p:cNvSpPr txBox="1">
            <a:spLocks noGrp="1"/>
          </p:cNvSpPr>
          <p:nvPr>
            <p:ph type="title"/>
          </p:nvPr>
        </p:nvSpPr>
        <p:spPr>
          <a:xfrm>
            <a:off x="539999" y="539999"/>
            <a:ext cx="11160001" cy="72237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t>Titeltext</a:t>
            </a:r>
          </a:p>
        </p:txBody>
      </p:sp>
      <p:sp>
        <p:nvSpPr>
          <p:cNvPr id="14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39999" y="6479999"/>
            <a:ext cx="127001" cy="12700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 b="1">
                <a:solidFill>
                  <a:srgbClr val="282827"/>
                </a:solidFill>
                <a:latin typeface="Red Hat Text SemiBold"/>
                <a:ea typeface="Red Hat Text SemiBold"/>
                <a:cs typeface="Red Hat Text SemiBold"/>
                <a:sym typeface="Red Hat Text SemiBold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47" name="Textebene 1…"/>
          <p:cNvSpPr txBox="1">
            <a:spLocks noGrp="1"/>
          </p:cNvSpPr>
          <p:nvPr>
            <p:ph type="body" idx="1"/>
          </p:nvPr>
        </p:nvSpPr>
        <p:spPr>
          <a:xfrm>
            <a:off x="539999" y="1619999"/>
            <a:ext cx="11160001" cy="444479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48" name="Gerader Verbinder 3"/>
          <p:cNvSpPr/>
          <p:nvPr/>
        </p:nvSpPr>
        <p:spPr>
          <a:xfrm>
            <a:off x="539999" y="1438261"/>
            <a:ext cx="357487" cy="1"/>
          </a:xfrm>
          <a:prstGeom prst="line">
            <a:avLst/>
          </a:prstGeom>
          <a:ln w="6350">
            <a:solidFill>
              <a:srgbClr val="69B2E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9" name="Grafik 6" descr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52000" y="6479999"/>
            <a:ext cx="638439" cy="18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151537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weiß, 1-spaltig,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50EE9-0F1B-2447-0433-044607A2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FEF965-A13D-ED44-C888-695B00424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2000" y="6480000"/>
            <a:ext cx="8964000" cy="216000"/>
          </a:xfrm>
        </p:spPr>
        <p:txBody>
          <a:bodyPr/>
          <a:lstStyle/>
          <a:p>
            <a:r>
              <a:rPr lang="de-DE"/>
              <a:t>Hier steht die Fußzeile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EE5D3E-C785-8B0D-C6E3-D200F8B02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0000" y="6480000"/>
            <a:ext cx="360000" cy="216000"/>
          </a:xfrm>
        </p:spPr>
        <p:txBody>
          <a:bodyPr/>
          <a:lstStyle>
            <a:lvl1pPr>
              <a:defRPr>
                <a:solidFill>
                  <a:srgbClr val="282827"/>
                </a:solidFill>
              </a:defRPr>
            </a:lvl1pPr>
          </a:lstStyle>
          <a:p>
            <a:fld id="{7B18E5E6-6869-B54A-A8B7-1C266EEAF61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2B562C2-A45C-6144-CDC4-73755C61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620000"/>
            <a:ext cx="11160000" cy="4444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6" name="Gerader Verbinder 3">
            <a:extLst>
              <a:ext uri="{FF2B5EF4-FFF2-40B4-BE49-F238E27FC236}">
                <a16:creationId xmlns:a16="http://schemas.microsoft.com/office/drawing/2014/main" id="{D8BE6516-50D4-77D1-9A2D-D860FF5FA05C}"/>
              </a:ext>
            </a:extLst>
          </p:cNvPr>
          <p:cNvCxnSpPr>
            <a:cxnSpLocks/>
          </p:cNvCxnSpPr>
          <p:nvPr userDrawn="1"/>
        </p:nvCxnSpPr>
        <p:spPr>
          <a:xfrm>
            <a:off x="540000" y="1438261"/>
            <a:ext cx="357486" cy="0"/>
          </a:xfrm>
          <a:prstGeom prst="line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5B62EEA-9BDD-0F03-5F99-F263077762BB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6350" t="43863" r="36065" b="48359"/>
          <a:stretch/>
        </p:blipFill>
        <p:spPr>
          <a:xfrm>
            <a:off x="11052000" y="6480000"/>
            <a:ext cx="63843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2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0D72-321A-B405-3C78-5D6E5E6F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45BD4C-0538-BA8B-18DF-0EDEC44EB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1E9D31-8D51-C4B4-7A4C-3CB3FE7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9A8CDD-F132-9D20-5597-4CCEA74E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D47211-ACE2-1526-8894-14F8E495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17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7ABF9-1BC0-EB89-0F50-F2A59EF8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CD5D0B-ECA3-2272-410C-C452AD114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9E39DD-D509-6616-CCFF-40220D1A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813DF2-B3BE-4C69-183C-481C6702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02049E-A745-B35E-F7A0-EECD6BD4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72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CFB99-F614-ABFB-2761-7BFC7F76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0A49E0-5D10-C3A0-1D24-6CE5A13F2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6767A9-24C6-373A-491D-E2F9F8681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C5CFA8-9408-6BBB-B5BA-BF88B826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DD5147-431B-D9DC-79C7-2B596507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4AE6C9-2E4C-CEAC-EAE8-3C9D1216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08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7415-2F75-8C6A-559D-2244E3429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362A5F-887B-682B-E630-339B86BB8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3623A0-6148-BF3F-373F-55B78F840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57284E-EDB8-55C9-79CC-97CD10D8D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9D7F6EB-FDB1-7BF3-5656-F297A0548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B95BF8E-E73D-49C4-7681-42A9A7BC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482E501-0455-4259-AC2F-88A9F24C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982585-A76D-19E0-4943-FF4746EA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73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81941-D2C6-D82F-A2CB-10985695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6BA9C1F-9BF0-D8A5-ABF3-EA17CEAB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28CDB-B8BC-BB7F-1623-07A82E82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424F00B-96A6-2071-C68F-1908A045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90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4126895-F33C-A73C-94FC-DCB9746B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8D3C61-9C8C-2CFA-F09E-2B3A7094B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FE25A6-986B-C04C-4789-991D46E4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68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8A62A-30F2-3161-36E7-C55180EC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E4B20D-756F-3406-EE5C-A62F15C97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8AAA3F-7E6A-CC1F-E688-D7D63F71E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463738-92C8-A67E-5332-24219D5A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0EF336-E7F7-4DB2-DF56-C1EE5F3C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F2242A-4B18-681C-00EC-8D932FF0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4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3EF6D-6B64-0D4B-61BA-6ED20A60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C393E31-CFBA-F340-08C3-2F15FED5C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087DDB-6399-37C7-FCAC-BB485EDF2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5BF260-F894-B252-DA68-E396D2F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0934BE-CA1E-3A97-424B-242BFB17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8A6B31-04CE-B3A4-0832-B9AFFF49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47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F2A4127-FAA3-9883-C69F-6625203F1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70B92-2B1B-8A64-1E0E-12C747C1E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DEAA91-87F6-BA1A-61CE-63D771FAE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D365F-44FD-224D-A6E6-A8B2911F9DE3}" type="datetimeFigureOut">
              <a:rPr lang="de-DE" smtClean="0"/>
              <a:t>30.03.2026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A5E92C-97F3-A8AE-0A18-94A7B03D5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87CC73-67B2-6AE8-9751-6E0F88955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D18CA9-6D03-A243-BBAB-DDC463E0E3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03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@tinkerman?utm_source=unsplash&amp;utm_medium=referral&amp;utm_content=creditCopyTex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de/fotos/ein-stuck-pappe-durch-das-eine-tastatur-hindurchscheint-vi1HXPw6hyw?utm_source=unsplash&amp;utm_medium=referral&amp;utm_content=creditCopyTex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@jamesting?utm_source=unsplash&amp;utm_medium=referral&amp;utm_content=creditCopyText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de/fotos/eine-gruppe-von-vogeln-sitzt-auf-einem-eisberg-EjC77-MYkmo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unsplash.com/de/fotos/fussabdrucke-auf-sand-wahrend-des-tages-GA_pY584htc?utm_source=unsplash&amp;utm_medium=referral&amp;utm_content=creditCopyText" TargetMode="External"/><Relationship Id="rId4" Type="http://schemas.openxmlformats.org/officeDocument/2006/relationships/hyperlink" Target="https://unsplash.com/de/@k_yasser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@jotform?utm_source=unsplash&amp;utm_medium=referral&amp;utm_content=creditCopyText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splash.com/de/fotos/ein-stapel-bucher-die-auf-einem-tisch-sitzen-g7kFGOV7VI0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nsplash.com/de/fotos/man-surft-tagsuber-pikyGuAmwpM?utm_source=unsplash&amp;utm_medium=referral&amp;utm_content=creditCopyText" TargetMode="External"/><Relationship Id="rId4" Type="http://schemas.openxmlformats.org/officeDocument/2006/relationships/hyperlink" Target="https://unsplash.com/de/@jeremybishop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de/fotos/eine-gruppe-von-vogeln-sitzt-auf-einem-eisberg-EjC77-MYkmo?utm_source=unsplash&amp;utm_medium=referral&amp;utm_content=creditCopyText" TargetMode="External"/><Relationship Id="rId4" Type="http://schemas.openxmlformats.org/officeDocument/2006/relationships/hyperlink" Target="https://unsplash.com/de/fotos/mann-steht-im-boot-tOJDsuU9Ml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2.jpeg"/><Relationship Id="rId7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@nikhita?utm_source=unsplash&amp;utm_medium=referral&amp;utm_content=creditCopyText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de/fotos/lila-lichter-digitale-tapete-uzEPOK00UAg?utm_source=unsplash&amp;utm_medium=referral&amp;utm_content=creditCopyText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@matthewhenry?utm_source=unsplash&amp;utm_medium=referral&amp;utm_content=creditCopyText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de/fotos/graustufenfotografie-eines-mannes-der-auf-einer-betonbank-sitzt-kX9lb7LUDWc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@thephotographermom?utm_source=unsplash&amp;utm_medium=referral&amp;utm_content=creditCopyText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de/fotos/schwarz-silber-kamera-auf-glasspiegel-dKUUeT7J2tU?utm_source=unsplash&amp;utm_medium=referral&amp;utm_content=creditCopyTex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hyperlink" Target="mailto:Mandy.rohs@rptu.de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ellbraun, Im Haus, Uhr enthält.&#10;&#10;KI-generierte Inhalte können fehlerhaft sein.">
            <a:extLst>
              <a:ext uri="{FF2B5EF4-FFF2-40B4-BE49-F238E27FC236}">
                <a16:creationId xmlns:a16="http://schemas.microsoft.com/office/drawing/2014/main" id="{E1795ECC-62B8-E8A8-D228-E883CB7B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0949"/>
            <a:ext cx="12192000" cy="81089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5D6D7B2-8BBB-8D0F-D715-E4AD1CA04446}"/>
              </a:ext>
            </a:extLst>
          </p:cNvPr>
          <p:cNvSpPr txBox="1"/>
          <p:nvPr/>
        </p:nvSpPr>
        <p:spPr>
          <a:xfrm>
            <a:off x="725716" y="4504060"/>
            <a:ext cx="6579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</a:rPr>
              <a:t>KI. Schule. Verantwortung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0F1B014-170F-6DBB-3CE5-E81D9A1FA1B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009908" y="5683477"/>
            <a:ext cx="192232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Foto von </a:t>
            </a: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3"/>
              </a:rPr>
              <a:t>Immo Wegmann</a:t>
            </a: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 auf </a:t>
            </a: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4"/>
              </a:rPr>
              <a:t>Unsplash</a:t>
            </a:r>
            <a:endParaRPr kumimoji="0" lang="de-DE" altLang="de-DE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29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Bild">
            <a:extLst>
              <a:ext uri="{FF2B5EF4-FFF2-40B4-BE49-F238E27FC236}">
                <a16:creationId xmlns:a16="http://schemas.microsoft.com/office/drawing/2014/main" id="{DFCD11C9-82FC-C303-7A32-B804805D7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486" y="1007141"/>
            <a:ext cx="10682514" cy="3086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DED6C23-404B-B190-955A-7EC6B048DA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4089"/>
            <a:ext cx="10682513" cy="28509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8FB0CAF-A586-F817-5D73-AB428814D632}"/>
              </a:ext>
            </a:extLst>
          </p:cNvPr>
          <p:cNvSpPr txBox="1"/>
          <p:nvPr/>
        </p:nvSpPr>
        <p:spPr>
          <a:xfrm rot="16200000">
            <a:off x="-1095829" y="1070596"/>
            <a:ext cx="37011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0" b="1" dirty="0"/>
              <a:t>«Die» KI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248293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782A9-8724-894D-0B46-9B0E522D0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Ein Bild, das Natur, Eisberg, Meereis, polare Eiskappe enthält.&#10;&#10;KI-generierte Inhalte können fehlerhaft sein.">
            <a:extLst>
              <a:ext uri="{FF2B5EF4-FFF2-40B4-BE49-F238E27FC236}">
                <a16:creationId xmlns:a16="http://schemas.microsoft.com/office/drawing/2014/main" id="{A9B880BA-FF2A-4DBC-A473-98C252B7D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475D27F-6DEA-C974-50C9-D753F6C1D65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844968" y="5782201"/>
            <a:ext cx="192076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-webkit-standard"/>
              </a:rPr>
              <a:t>Foto von 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 Ting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-webkit-standard"/>
              </a:rPr>
              <a:t> auf 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kumimoji="0" lang="de-DE" altLang="de-DE" sz="9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D8BAE5-DF3D-A979-FA99-9C419C957389}"/>
              </a:ext>
            </a:extLst>
          </p:cNvPr>
          <p:cNvSpPr txBox="1"/>
          <p:nvPr/>
        </p:nvSpPr>
        <p:spPr>
          <a:xfrm>
            <a:off x="2795753" y="5723434"/>
            <a:ext cx="9396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</a:rPr>
              <a:t>02. Der Eisberg unter der Oberfläche </a:t>
            </a:r>
            <a:endParaRPr lang="de-D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3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CF3F7E-D499-DE3B-A164-9E4D8B578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429000"/>
            <a:ext cx="10515600" cy="2550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entscheidet selten selbst. Sie entscheidet auf Basis dessen, was wir – oder die jeweiligen Hersteller der des jeweiligen Systems – sicht- und messbar gemacht haben.</a:t>
            </a:r>
          </a:p>
          <a:p>
            <a:pPr marL="0" indent="0">
              <a:buNone/>
            </a:pPr>
            <a:endParaRPr lang="de-DE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02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lände, Strand, draußen, Wasser enthält.&#10;&#10;KI-generierte Inhalte können fehlerhaft sein.">
            <a:extLst>
              <a:ext uri="{FF2B5EF4-FFF2-40B4-BE49-F238E27FC236}">
                <a16:creationId xmlns:a16="http://schemas.microsoft.com/office/drawing/2014/main" id="{3A24D631-41AC-FF3A-87AE-E897E1F4FE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CC5BCB7-5159-0BB4-7ABD-50D5CDD6747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934101" y="4693067"/>
            <a:ext cx="409903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Foto von 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4"/>
              </a:rPr>
              <a:t>Khadeeja Yasser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auf 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5"/>
              </a:rPr>
              <a:t>Unsplash</a:t>
            </a:r>
            <a:endParaRPr kumimoji="0" lang="de-DE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9A8753-5906-9F75-1D7B-5DEF3ACDE432}"/>
              </a:ext>
            </a:extLst>
          </p:cNvPr>
          <p:cNvSpPr txBox="1"/>
          <p:nvPr/>
        </p:nvSpPr>
        <p:spPr>
          <a:xfrm>
            <a:off x="539999" y="1795076"/>
            <a:ext cx="11525000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868694">
              <a:spcBef>
                <a:spcPts val="900"/>
              </a:spcBef>
              <a:buNone/>
              <a:defRPr sz="1710"/>
            </a:pPr>
            <a:r>
              <a:rPr lang="de-DE" sz="4400" b="1" dirty="0"/>
              <a:t>Von der Entscheidung zum Fakt: Jede*</a:t>
            </a:r>
            <a:r>
              <a:rPr lang="de-DE" sz="4400" b="1" dirty="0" err="1"/>
              <a:t>r</a:t>
            </a:r>
            <a:r>
              <a:rPr lang="de-DE" sz="4400" b="1" dirty="0"/>
              <a:t> von uns hinterlässt Daten, ob wir wollen oder nicht</a:t>
            </a:r>
          </a:p>
          <a:p>
            <a:pPr marL="0" indent="0" defTabSz="868694">
              <a:spcBef>
                <a:spcPts val="900"/>
              </a:spcBef>
              <a:buNone/>
              <a:defRPr sz="1710"/>
            </a:pPr>
            <a:endParaRPr lang="de-DE" sz="4400" b="1" dirty="0"/>
          </a:p>
          <a:p>
            <a:pPr marL="0" indent="0" defTabSz="868694">
              <a:spcBef>
                <a:spcPts val="900"/>
              </a:spcBef>
              <a:buNone/>
              <a:defRPr sz="1710"/>
            </a:pPr>
            <a:r>
              <a:rPr lang="de-DE" sz="4400" b="1" dirty="0"/>
              <a:t>Bildungsentscheidungen werden zunehmend in algorithmische Systeme verlagert  </a:t>
            </a:r>
            <a:r>
              <a:rPr lang="de-DE" sz="2000" dirty="0"/>
              <a:t>(Williamson, 2015, S. 83)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5E11A-B76C-583A-6988-9A7EE353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AAE984-96A4-73F4-0E7A-EE90B86B2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133" y="861274"/>
            <a:ext cx="8701002" cy="1325563"/>
          </a:xfrm>
        </p:spPr>
        <p:txBody>
          <a:bodyPr>
            <a:normAutofit fontScale="90000"/>
          </a:bodyPr>
          <a:lstStyle/>
          <a:p>
            <a:r>
              <a:rPr lang="de-DE" b="1" i="1" dirty="0"/>
              <a:t>„Wenn mehr Daten in Schule genutzt werden – was löst das bei Ihnen aus?“</a:t>
            </a:r>
            <a:br>
              <a:rPr lang="de-DE" dirty="0"/>
            </a:br>
            <a:endParaRPr lang="de-DE" dirty="0"/>
          </a:p>
        </p:txBody>
      </p:sp>
      <p:pic>
        <p:nvPicPr>
          <p:cNvPr id="1026" name="Picture 2" descr="Mentimeter - Desktop-App für Mac, Windows (PC) - WebCatalog">
            <a:extLst>
              <a:ext uri="{FF2B5EF4-FFF2-40B4-BE49-F238E27FC236}">
                <a16:creationId xmlns:a16="http://schemas.microsoft.com/office/drawing/2014/main" id="{47715F12-5767-072B-12D9-DB3513D8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4" y="0"/>
            <a:ext cx="1722549" cy="17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76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CADF31-8417-5F12-63DB-F50A8AAC5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81A36E-093D-B9A6-8BAF-B46D4814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45" y="2847109"/>
            <a:ext cx="11381509" cy="2550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 Entwicklungen:</a:t>
            </a:r>
          </a:p>
          <a:p>
            <a:pPr marL="0" indent="0">
              <a:buNone/>
            </a:pPr>
            <a:endParaRPr lang="de-DE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de-DE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 von Dashboards</a:t>
            </a:r>
          </a:p>
          <a:p>
            <a:pPr marL="742950" indent="-742950">
              <a:buAutoNum type="arabicPeriod"/>
            </a:pPr>
            <a:r>
              <a:rPr lang="de-DE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Veränderung von Beurteilung</a:t>
            </a:r>
          </a:p>
          <a:p>
            <a:pPr marL="742950" indent="-742950">
              <a:buAutoNum type="arabicPeriod"/>
            </a:pPr>
            <a:r>
              <a:rPr lang="de-DE" sz="32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</a:t>
            </a:r>
            <a:r>
              <a:rPr lang="de-DE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-Unternehmen in der Bildung</a:t>
            </a:r>
          </a:p>
          <a:p>
            <a:pPr marL="0" indent="0">
              <a:buNone/>
            </a:pPr>
            <a:endParaRPr lang="de-DE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80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(digital erzeugte) Daten als Teil von Classroom 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4800" b="1" dirty="0"/>
              <a:t>1. Veränderung: Rolle von Dashboards</a:t>
            </a:r>
            <a:br>
              <a:rPr lang="de-DE" sz="4800" b="1" dirty="0"/>
            </a:br>
            <a:r>
              <a:rPr lang="de-DE" sz="3600" b="1" dirty="0"/>
              <a:t>in Form von Classroom Management</a:t>
            </a:r>
            <a:endParaRPr lang="de-DE" sz="3600" dirty="0"/>
          </a:p>
        </p:txBody>
      </p:sp>
      <p:sp>
        <p:nvSpPr>
          <p:cNvPr id="4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39999" y="6479999"/>
            <a:ext cx="130659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413" name="pasted-image.tiff" descr="pasted-imag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89625"/>
            <a:ext cx="7044541" cy="394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pasted-image.tiff" descr="pasted-image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4293" y="1932577"/>
            <a:ext cx="6726665" cy="4925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7F526-C920-F770-F832-7F72EE65E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(digital erzeugte) Daten als Teil von Classroom Management">
            <a:extLst>
              <a:ext uri="{FF2B5EF4-FFF2-40B4-BE49-F238E27FC236}">
                <a16:creationId xmlns:a16="http://schemas.microsoft.com/office/drawing/2014/main" id="{E119C985-662F-92EA-0C9B-8A2C2E75BF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4800" b="1" dirty="0"/>
              <a:t>1. Veränderung: Rolle von Dashboards</a:t>
            </a:r>
            <a:br>
              <a:rPr lang="de-DE" sz="4800" b="1" dirty="0"/>
            </a:br>
            <a:r>
              <a:rPr lang="de-DE" sz="3600" b="1" dirty="0"/>
              <a:t>in Form von Classroom Management</a:t>
            </a:r>
            <a:endParaRPr lang="de-DE" sz="3600" dirty="0"/>
          </a:p>
        </p:txBody>
      </p:sp>
      <p:sp>
        <p:nvSpPr>
          <p:cNvPr id="411" name="Foliennummer">
            <a:extLst>
              <a:ext uri="{FF2B5EF4-FFF2-40B4-BE49-F238E27FC236}">
                <a16:creationId xmlns:a16="http://schemas.microsoft.com/office/drawing/2014/main" id="{15241C29-4C06-63F5-D05D-A402F126F90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39999" y="6479999"/>
            <a:ext cx="130659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6901B6C4-8315-47B2-62D5-35872A4BB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99" y="1982765"/>
            <a:ext cx="5138058" cy="420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schirmfoto 2021-05-09 um 22.05.15.png" descr="Bildschirmfoto 2021-05-09 um 22.05.15.png">
            <a:extLst>
              <a:ext uri="{FF2B5EF4-FFF2-40B4-BE49-F238E27FC236}">
                <a16:creationId xmlns:a16="http://schemas.microsoft.com/office/drawing/2014/main" id="{EC742D3E-5232-230E-7820-6067A8F1F9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057" y="2123230"/>
            <a:ext cx="5833804" cy="40641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88860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39999" y="6479999"/>
            <a:ext cx="12954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435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56828"/>
            <a:ext cx="5792597" cy="4801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(digital erzeugte) Daten als Teil von Classroom Management">
            <a:extLst>
              <a:ext uri="{FF2B5EF4-FFF2-40B4-BE49-F238E27FC236}">
                <a16:creationId xmlns:a16="http://schemas.microsoft.com/office/drawing/2014/main" id="{6017E014-A560-8DB3-98E1-C2A72EEFC1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999" y="539999"/>
            <a:ext cx="11160001" cy="72237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4800" b="1" dirty="0"/>
              <a:t>1. Veränderung: Rolle von Dashboards </a:t>
            </a:r>
            <a:br>
              <a:rPr lang="de-DE" sz="4800" b="1" dirty="0"/>
            </a:br>
            <a:r>
              <a:rPr lang="de-DE" sz="3600" b="1" dirty="0"/>
              <a:t>als Teil von Prüfungskultur</a:t>
            </a:r>
            <a:endParaRPr lang="de-DE" sz="4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49D8B30-E852-7FDD-07A2-57FD6FDDF9F3}"/>
              </a:ext>
            </a:extLst>
          </p:cNvPr>
          <p:cNvSpPr txBox="1"/>
          <p:nvPr/>
        </p:nvSpPr>
        <p:spPr>
          <a:xfrm>
            <a:off x="539999" y="2056828"/>
            <a:ext cx="535506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SzTx/>
              <a:buFontTx/>
              <a:buNone/>
              <a:defRPr sz="1400" spc="-28">
                <a:solidFill>
                  <a:srgbClr val="222222"/>
                </a:solidFill>
              </a:defRPr>
            </a:pPr>
            <a:r>
              <a:rPr lang="de-DE" sz="3200" b="1" dirty="0"/>
              <a:t>Je ‚klarer‘</a:t>
            </a:r>
            <a:r>
              <a:rPr lang="de-DE" sz="3200" dirty="0"/>
              <a:t> das Bild (Stichwort Ampelsystem), je schneller und einfacher es sich erfassen lässt, desto mehr wurde bereits selektiert und informiert, und </a:t>
            </a:r>
            <a:r>
              <a:rPr lang="de-DE" sz="3200" b="1" dirty="0">
                <a:ea typeface="Titillium Semibold"/>
                <a:cs typeface="Titillium Semibold"/>
                <a:sym typeface="Titillium Semibold"/>
              </a:rPr>
              <a:t>desto mehr wird auch nicht abgebildet</a:t>
            </a:r>
            <a:r>
              <a:rPr lang="de-DE" sz="3200" dirty="0">
                <a:ea typeface="Titillium Semibold"/>
                <a:cs typeface="Titillium Semibold"/>
                <a:sym typeface="Titillium Semibold"/>
              </a:rPr>
              <a:t>.</a:t>
            </a:r>
            <a:r>
              <a:rPr lang="de-DE" sz="3200" dirty="0"/>
              <a:t> « </a:t>
            </a:r>
            <a:r>
              <a:rPr lang="de-DE" dirty="0"/>
              <a:t>(</a:t>
            </a:r>
            <a:r>
              <a:rPr lang="de-DE" dirty="0" err="1"/>
              <a:t>Hartong</a:t>
            </a:r>
            <a:r>
              <a:rPr lang="de-DE" dirty="0"/>
              <a:t> 2019, S. 14, Hervor. MSR)</a:t>
            </a:r>
            <a:r>
              <a:rPr lang="de-DE" dirty="0">
                <a:ea typeface="Red Hat Text Bold"/>
                <a:cs typeface="Red Hat Text Bold"/>
                <a:sym typeface="Red Hat Text Bold"/>
              </a:rPr>
              <a:t> </a:t>
            </a:r>
            <a:endParaRPr lang="de-DE" sz="3200" dirty="0">
              <a:ea typeface="Red Hat Text Bold"/>
              <a:cs typeface="Red Hat Text Bold"/>
              <a:sym typeface="Red Hat Text Bold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6D5F152-A9FC-7119-BB85-C490E71353B8}"/>
              </a:ext>
            </a:extLst>
          </p:cNvPr>
          <p:cNvSpPr/>
          <p:nvPr/>
        </p:nvSpPr>
        <p:spPr>
          <a:xfrm>
            <a:off x="7315200" y="2724150"/>
            <a:ext cx="438150" cy="15811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876AE-C3B7-9F4D-6A8C-78E8E0464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uch, Text, Im Haus, Computer enthält.&#10;&#10;KI-generierte Inhalte können fehlerhaft sein.">
            <a:extLst>
              <a:ext uri="{FF2B5EF4-FFF2-40B4-BE49-F238E27FC236}">
                <a16:creationId xmlns:a16="http://schemas.microsoft.com/office/drawing/2014/main" id="{C93B631D-0278-97F3-CEDD-4064D604AE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3" name="Foliennummer">
            <a:extLst>
              <a:ext uri="{FF2B5EF4-FFF2-40B4-BE49-F238E27FC236}">
                <a16:creationId xmlns:a16="http://schemas.microsoft.com/office/drawing/2014/main" id="{BA923E0E-86AA-E88D-8CF3-37BFC9E50C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39999" y="6479999"/>
            <a:ext cx="140616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2" name="(digital erzeugte) Daten als Teil von Classroom Management">
            <a:extLst>
              <a:ext uri="{FF2B5EF4-FFF2-40B4-BE49-F238E27FC236}">
                <a16:creationId xmlns:a16="http://schemas.microsoft.com/office/drawing/2014/main" id="{812B959A-D1EB-B45A-0394-F259EDB5E7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999" y="539999"/>
            <a:ext cx="11160001" cy="72237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sz="5300" b="1" dirty="0"/>
              <a:t>2. Veränderung: Beurteilungen </a:t>
            </a:r>
            <a:br>
              <a:rPr lang="de-DE" b="1" dirty="0"/>
            </a:br>
            <a:r>
              <a:rPr lang="de-DE" sz="4000" b="1" dirty="0"/>
              <a:t>als Teil von Prüfungskulturen</a:t>
            </a:r>
            <a:endParaRPr lang="de-DE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1F6334E-89BF-2D04-8F31-BBF9C5D085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578951" y="5851743"/>
            <a:ext cx="169790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Foto von </a:t>
            </a: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Jotform</a:t>
            </a: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+mn-lt"/>
              </a:rPr>
              <a:t> auf </a:t>
            </a: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kumimoji="0" lang="de-DE" altLang="de-DE" sz="900" b="0" i="0" u="none" strike="noStrike" cap="none" normalizeH="0" baseline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FF5154-15F6-B87D-25A2-5987D95EB00F}"/>
              </a:ext>
            </a:extLst>
          </p:cNvPr>
          <p:cNvSpPr txBox="1"/>
          <p:nvPr/>
        </p:nvSpPr>
        <p:spPr>
          <a:xfrm>
            <a:off x="680615" y="2743014"/>
            <a:ext cx="524373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dirty="0">
                <a:solidFill>
                  <a:schemeClr val="bg1"/>
                </a:solidFill>
              </a:rPr>
              <a:t>Prozess statt Produkt </a:t>
            </a:r>
          </a:p>
          <a:p>
            <a:endParaRPr lang="de-DE" sz="3400" b="1" dirty="0">
              <a:solidFill>
                <a:schemeClr val="bg1"/>
              </a:solidFill>
            </a:endParaRPr>
          </a:p>
          <a:p>
            <a:r>
              <a:rPr lang="de-DE" sz="3400" b="1" dirty="0">
                <a:solidFill>
                  <a:schemeClr val="bg1"/>
                </a:solidFill>
              </a:rPr>
              <a:t>Automatisierung und Entlastung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5D2A307-736E-64A1-9ACC-6854F28F8B3C}"/>
              </a:ext>
            </a:extLst>
          </p:cNvPr>
          <p:cNvSpPr txBox="1"/>
          <p:nvPr/>
        </p:nvSpPr>
        <p:spPr>
          <a:xfrm>
            <a:off x="680615" y="5179228"/>
            <a:ext cx="43292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dirty="0">
                <a:solidFill>
                  <a:schemeClr val="bg1"/>
                </a:solidFill>
              </a:rPr>
              <a:t>Trust in Technology vs. Fallverstehen</a:t>
            </a:r>
          </a:p>
        </p:txBody>
      </p:sp>
    </p:spTree>
    <p:extLst>
      <p:ext uri="{BB962C8B-B14F-4D97-AF65-F5344CB8AC3E}">
        <p14:creationId xmlns:p14="http://schemas.microsoft.com/office/powerpoint/2010/main" val="29400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69884-A9BC-38BE-D779-C33D9AA47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asser, Welle, draußen, surfen enthält.&#10;&#10;KI-generierte Inhalte können fehlerhaft sein.">
            <a:extLst>
              <a:ext uri="{FF2B5EF4-FFF2-40B4-BE49-F238E27FC236}">
                <a16:creationId xmlns:a16="http://schemas.microsoft.com/office/drawing/2014/main" id="{9D166CBD-9BC8-528F-6E4B-0DD9EEF6C3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336184A-2E8D-A611-7880-C17A694E5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88070"/>
            <a:ext cx="402559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Foto von </a:t>
            </a: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  <a:hlinkClick r:id="rId4"/>
              </a:rPr>
              <a:t>Jeremy Bishop</a:t>
            </a: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auf </a:t>
            </a: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  <a:hlinkClick r:id="rId5"/>
              </a:rPr>
              <a:t>Unsplash</a:t>
            </a:r>
            <a:endParaRPr kumimoji="0" lang="de-DE" altLang="de-DE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7D0EF5-EF1D-8384-A5B8-A161BEAC0895}"/>
              </a:ext>
            </a:extLst>
          </p:cNvPr>
          <p:cNvSpPr txBox="1"/>
          <p:nvPr/>
        </p:nvSpPr>
        <p:spPr>
          <a:xfrm>
            <a:off x="4355869" y="5683390"/>
            <a:ext cx="7836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</a:rPr>
              <a:t>01. Die Welle, die wir reiten</a:t>
            </a:r>
            <a:endParaRPr 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94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B941-8BE8-0650-7C9C-ADB3855C7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Foliennummer">
            <a:extLst>
              <a:ext uri="{FF2B5EF4-FFF2-40B4-BE49-F238E27FC236}">
                <a16:creationId xmlns:a16="http://schemas.microsoft.com/office/drawing/2014/main" id="{9928403F-DE31-9AE4-F46F-906CB98F8E7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39999" y="6479999"/>
            <a:ext cx="140616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2" name="(digital erzeugte) Daten als Teil von Classroom Management">
            <a:extLst>
              <a:ext uri="{FF2B5EF4-FFF2-40B4-BE49-F238E27FC236}">
                <a16:creationId xmlns:a16="http://schemas.microsoft.com/office/drawing/2014/main" id="{E996F624-B317-BD2E-6AC9-09B6079DC5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2247093" y="3067811"/>
            <a:ext cx="5714800" cy="72237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sz="5300" b="1" dirty="0"/>
              <a:t>3. Veränderung: </a:t>
            </a:r>
            <a:r>
              <a:rPr lang="de-DE" sz="5300" b="1" dirty="0" err="1"/>
              <a:t>EdTec</a:t>
            </a:r>
            <a:br>
              <a:rPr lang="de-DE" b="1" dirty="0"/>
            </a:br>
            <a:r>
              <a:rPr lang="de-DE" sz="4000" b="1" dirty="0"/>
              <a:t>in der Bildung</a:t>
            </a:r>
            <a:endParaRPr lang="de-DE" sz="4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331E63-F444-DD34-290E-168092FF4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289" y="52527"/>
            <a:ext cx="9701646" cy="66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51614-6947-EA41-3885-9DF0F866A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usammenfassung">
            <a:extLst>
              <a:ext uri="{FF2B5EF4-FFF2-40B4-BE49-F238E27FC236}">
                <a16:creationId xmlns:a16="http://schemas.microsoft.com/office/drawing/2014/main" id="{40EC401D-048C-1645-E8F0-2F45D73C434E}"/>
              </a:ext>
            </a:extLst>
          </p:cNvPr>
          <p:cNvSpPr txBox="1">
            <a:spLocks/>
          </p:cNvSpPr>
          <p:nvPr/>
        </p:nvSpPr>
        <p:spPr>
          <a:xfrm rot="16200000">
            <a:off x="-1708608" y="3988432"/>
            <a:ext cx="7026400" cy="722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5400" b="1" dirty="0">
                <a:solidFill>
                  <a:schemeClr val="bg1"/>
                </a:solidFill>
              </a:rPr>
              <a:t>Zwischenfazit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05CAD3-A082-5BF5-8A63-E7C59E27E73E}"/>
              </a:ext>
            </a:extLst>
          </p:cNvPr>
          <p:cNvSpPr txBox="1"/>
          <p:nvPr/>
        </p:nvSpPr>
        <p:spPr>
          <a:xfrm flipH="1">
            <a:off x="3259669" y="1696732"/>
            <a:ext cx="89323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Datafizierung</a:t>
            </a:r>
            <a:r>
              <a:rPr lang="de-DE" sz="3600" dirty="0">
                <a:solidFill>
                  <a:schemeClr val="bg1"/>
                </a:solidFill>
              </a:rPr>
              <a:t> als Teil viele KI-Systeme als </a:t>
            </a:r>
            <a:r>
              <a:rPr lang="de-DE" sz="3600" b="1" dirty="0">
                <a:solidFill>
                  <a:schemeClr val="bg1"/>
                </a:solidFill>
              </a:rPr>
              <a:t>ambivalenter Prozess</a:t>
            </a:r>
            <a:r>
              <a:rPr lang="de-DE" sz="3600" dirty="0">
                <a:solidFill>
                  <a:schemeClr val="bg1"/>
                </a:solidFill>
              </a:rPr>
              <a:t>:  </a:t>
            </a:r>
          </a:p>
          <a:p>
            <a:endParaRPr lang="de-DE" sz="3600" dirty="0">
              <a:solidFill>
                <a:schemeClr val="bg1"/>
              </a:solidFill>
            </a:endParaRPr>
          </a:p>
          <a:p>
            <a:r>
              <a:rPr lang="de-DE" sz="3600" dirty="0">
                <a:solidFill>
                  <a:schemeClr val="bg1"/>
                </a:solidFill>
              </a:rPr>
              <a:t>mehr Gerechtigkeit und Objektivität (Stichwort: </a:t>
            </a:r>
            <a:r>
              <a:rPr lang="de-DE" sz="3600" dirty="0" err="1">
                <a:solidFill>
                  <a:schemeClr val="bg1"/>
                </a:solidFill>
              </a:rPr>
              <a:t>convivial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edtech</a:t>
            </a:r>
            <a:r>
              <a:rPr lang="de-DE" sz="3600" dirty="0">
                <a:solidFill>
                  <a:schemeClr val="bg1"/>
                </a:solidFill>
              </a:rPr>
              <a:t>)</a:t>
            </a:r>
          </a:p>
          <a:p>
            <a:endParaRPr lang="de-DE" sz="3600" dirty="0">
              <a:solidFill>
                <a:schemeClr val="bg1"/>
              </a:solidFill>
            </a:endParaRPr>
          </a:p>
          <a:p>
            <a:r>
              <a:rPr lang="de-DE" sz="3600" dirty="0">
                <a:solidFill>
                  <a:schemeClr val="bg1"/>
                </a:solidFill>
              </a:rPr>
              <a:t>größere Kontrolle und Überwachung (Stichwort: </a:t>
            </a:r>
            <a:r>
              <a:rPr lang="de-DE" sz="3600" dirty="0" err="1">
                <a:solidFill>
                  <a:schemeClr val="bg1"/>
                </a:solidFill>
              </a:rPr>
              <a:t>surveillance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capitalism</a:t>
            </a:r>
            <a:r>
              <a:rPr lang="de-DE" sz="3600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37554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7805D-8AD9-91DB-7122-1FF8CA7A3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Fenster, Im Haus, Tageslichtsysteme, Kleidung enthält.&#10;&#10;KI-generierte Inhalte können fehlerhaft sein.">
            <a:extLst>
              <a:ext uri="{FF2B5EF4-FFF2-40B4-BE49-F238E27FC236}">
                <a16:creationId xmlns:a16="http://schemas.microsoft.com/office/drawing/2014/main" id="{4F61BD40-AFF8-5490-3A82-8ED1B85F41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452"/>
            <a:ext cx="12192000" cy="682154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EB7C1F2-4014-E041-CC67-EEE0C4917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851"/>
            <a:ext cx="43355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Foto von 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  <a:hlinkClick r:id="rId4"/>
              </a:rPr>
              <a:t>Anton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  <a:hlinkClick r:id="rId4"/>
              </a:rPr>
              <a:t>Shuvalov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  <a:hlinkClick r:id="rId4"/>
              </a:rPr>
              <a:t> 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auf 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5"/>
              </a:rPr>
              <a:t>Unsplash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DF5D9FF-28D4-BAE2-9569-6356A98E7A38}"/>
              </a:ext>
            </a:extLst>
          </p:cNvPr>
          <p:cNvSpPr txBox="1"/>
          <p:nvPr/>
        </p:nvSpPr>
        <p:spPr>
          <a:xfrm>
            <a:off x="182880" y="5378710"/>
            <a:ext cx="1200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03. Eine Frage der Haltung – </a:t>
            </a:r>
          </a:p>
          <a:p>
            <a:r>
              <a:rPr lang="de-DE" sz="4000" b="1" dirty="0">
                <a:solidFill>
                  <a:schemeClr val="bg1"/>
                </a:solidFill>
              </a:rPr>
              <a:t>Kurs halten im offenen Meer</a:t>
            </a:r>
            <a:endParaRPr lang="de-DE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02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0652D-077F-D246-3FED-6231DA3B8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ntimeter - Desktop-App für Mac, Windows (PC) - WebCatalog">
            <a:extLst>
              <a:ext uri="{FF2B5EF4-FFF2-40B4-BE49-F238E27FC236}">
                <a16:creationId xmlns:a16="http://schemas.microsoft.com/office/drawing/2014/main" id="{3DDFA852-59BA-E55C-2CD8-2889645E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4" y="0"/>
            <a:ext cx="1722549" cy="17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C810241-AA81-E27F-55B0-6189CAD0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133" y="797812"/>
            <a:ext cx="10281613" cy="924737"/>
          </a:xfrm>
        </p:spPr>
        <p:txBody>
          <a:bodyPr>
            <a:normAutofit fontScale="90000"/>
          </a:bodyPr>
          <a:lstStyle/>
          <a:p>
            <a:r>
              <a:rPr lang="de-DE" b="1" i="1" dirty="0"/>
              <a:t>„Welche Haltung braucht Schule im Umgang mit KI aktuell am dringendsten?“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540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014A0F-A1CD-D436-4A24-9033B5FDC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D3EC1A42-A4ED-F3AC-D019-AE43B14E2A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880536"/>
              </p:ext>
            </p:extLst>
          </p:nvPr>
        </p:nvGraphicFramePr>
        <p:xfrm>
          <a:off x="-1" y="1961091"/>
          <a:ext cx="118025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5944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Menschliches Gesicht, Kleidung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A1C59CA3-7608-570D-D1BE-F16B153BB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10189" y="117236"/>
            <a:ext cx="1336954" cy="2126307"/>
          </a:xfrm>
          <a:prstGeom prst="rect">
            <a:avLst/>
          </a:prstGeom>
        </p:spPr>
      </p:pic>
      <p:pic>
        <p:nvPicPr>
          <p:cNvPr id="5" name="Grafik 4" descr="Ein Bild, das Person, Menschliches Gesicht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C1D838AB-039D-09EB-B1FC-9458B2641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0647" y="138635"/>
            <a:ext cx="1958857" cy="208351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39245CA-2107-42AA-62E1-DB817451E671}"/>
              </a:ext>
            </a:extLst>
          </p:cNvPr>
          <p:cNvSpPr txBox="1"/>
          <p:nvPr/>
        </p:nvSpPr>
        <p:spPr>
          <a:xfrm>
            <a:off x="10856299" y="2317985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Sarah</a:t>
            </a:r>
          </a:p>
        </p:txBody>
      </p:sp>
      <p:pic>
        <p:nvPicPr>
          <p:cNvPr id="10" name="Grafik 9" descr="Ein Bild, das Person, Kleidung, Im Haus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B2EE62AC-7EC6-5234-ECF9-D3566D7631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067" y="2317985"/>
            <a:ext cx="1389008" cy="2083511"/>
          </a:xfrm>
          <a:prstGeom prst="rect">
            <a:avLst/>
          </a:prstGeom>
        </p:spPr>
      </p:pic>
      <p:pic>
        <p:nvPicPr>
          <p:cNvPr id="11" name="Grafik 10" descr="Ein Bild, das Kleidung, Person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EFD80511-8A9D-6592-E03C-0AA7B63E04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02226" y="4459814"/>
            <a:ext cx="1958858" cy="2151394"/>
          </a:xfrm>
          <a:prstGeom prst="rect">
            <a:avLst/>
          </a:prstGeom>
        </p:spPr>
      </p:pic>
      <p:pic>
        <p:nvPicPr>
          <p:cNvPr id="12" name="Grafik 11" descr="Ein Bild, das Person, Menschliches Gesicht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770DB3D8-9A84-DE15-54D2-DF672FC38D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43705" y="2317985"/>
            <a:ext cx="1532968" cy="2083511"/>
          </a:xfrm>
          <a:prstGeom prst="rect">
            <a:avLst/>
          </a:prstGeom>
        </p:spPr>
      </p:pic>
      <p:pic>
        <p:nvPicPr>
          <p:cNvPr id="20" name="Inhaltsplatzhalter 4" descr="Ein Bild, das Menschliches Gesicht, Person, Lächeln, Porträt enthält.&#10;&#10;KI-generierte Inhalte können fehlerhaft sein.">
            <a:extLst>
              <a:ext uri="{FF2B5EF4-FFF2-40B4-BE49-F238E27FC236}">
                <a16:creationId xmlns:a16="http://schemas.microsoft.com/office/drawing/2014/main" id="{F8333D2E-B320-227B-4AA8-806F937097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1067" y="4459814"/>
            <a:ext cx="1523944" cy="2139854"/>
          </a:xfrm>
          <a:prstGeom prst="rect">
            <a:avLst/>
          </a:prstGeom>
        </p:spPr>
      </p:pic>
      <p:pic>
        <p:nvPicPr>
          <p:cNvPr id="2" name="Picture 2" descr="KI-Video statt realer Aufnahmen: Das ist über die Fehler im „heute journal“  des ZDF bekannt">
            <a:extLst>
              <a:ext uri="{FF2B5EF4-FFF2-40B4-BE49-F238E27FC236}">
                <a16:creationId xmlns:a16="http://schemas.microsoft.com/office/drawing/2014/main" id="{BB711728-6E36-2C52-0637-54B0C1F1E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27" y="910000"/>
            <a:ext cx="7358063" cy="489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930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Menschliches Gesicht, Screenshot, Poster enthält.&#10;&#10;KI-generierte Inhalte können fehlerhaft sein.">
            <a:extLst>
              <a:ext uri="{FF2B5EF4-FFF2-40B4-BE49-F238E27FC236}">
                <a16:creationId xmlns:a16="http://schemas.microsoft.com/office/drawing/2014/main" id="{5DA90B68-59F9-6EBB-56FB-9108D5717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492" y="1889760"/>
            <a:ext cx="9413508" cy="49682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BDC68CB-2D3B-91A2-95B3-896BAE235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1" y="894420"/>
            <a:ext cx="3886202" cy="18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33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Blitz, Dunkelheit, Licht, Nacht enthält.&#10;&#10;KI-generierte Inhalte können fehlerhaft sein.">
            <a:extLst>
              <a:ext uri="{FF2B5EF4-FFF2-40B4-BE49-F238E27FC236}">
                <a16:creationId xmlns:a16="http://schemas.microsoft.com/office/drawing/2014/main" id="{B37B6D46-046B-B3CE-938A-45EC8B32FD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7234" y="0"/>
            <a:ext cx="12245859" cy="68912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F303A8-4856-65C5-33D7-AE3F8640458D}"/>
              </a:ext>
            </a:extLst>
          </p:cNvPr>
          <p:cNvSpPr txBox="1"/>
          <p:nvPr/>
        </p:nvSpPr>
        <p:spPr>
          <a:xfrm>
            <a:off x="378470" y="3946978"/>
            <a:ext cx="10986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de-DE" sz="4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verantworten</a:t>
            </a:r>
            <a:r>
              <a:rPr lang="de-DE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 </a:t>
            </a:r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(Kinder, Beziehungen, Fairness)</a:t>
            </a:r>
            <a:endParaRPr lang="de-DE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erkunden</a:t>
            </a:r>
            <a:r>
              <a:rPr lang="de-DE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 </a:t>
            </a:r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(Neugier, Lernen, Ausprobieren)</a:t>
            </a:r>
            <a:endParaRPr lang="de-DE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gestalten</a:t>
            </a:r>
            <a:r>
              <a:rPr lang="de-DE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 </a:t>
            </a:r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Red Hat Text" panose="02010303040201060303" pitchFamily="2" charset="0"/>
              </a:rPr>
              <a:t>(Regeln, Räume, Reflexion)</a:t>
            </a:r>
            <a:endParaRPr lang="de-DE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AA725D2-0B2F-0C59-74B8-D5988E71890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809540" y="5514751"/>
            <a:ext cx="24913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Foto von 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Nikhita Singhal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 auf 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kumimoji="0" lang="de-DE" altLang="de-DE" sz="11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35E8764-E407-C3F0-AB24-4CC21BE9080E}"/>
              </a:ext>
            </a:extLst>
          </p:cNvPr>
          <p:cNvSpPr txBox="1"/>
          <p:nvPr/>
        </p:nvSpPr>
        <p:spPr>
          <a:xfrm>
            <a:off x="5099441" y="519147"/>
            <a:ext cx="68249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de-DE" sz="4400" b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Spannung zwischen Effizienz, Vergleichbarkeit und Bildungsanspruch</a:t>
            </a:r>
          </a:p>
        </p:txBody>
      </p:sp>
    </p:spTree>
    <p:extLst>
      <p:ext uri="{BB962C8B-B14F-4D97-AF65-F5344CB8AC3E}">
        <p14:creationId xmlns:p14="http://schemas.microsoft.com/office/powerpoint/2010/main" val="2531659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3945D-C338-0E5F-0BDF-66ACB65B6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ntimeter - Desktop-App für Mac, Windows (PC) - WebCatalog">
            <a:extLst>
              <a:ext uri="{FF2B5EF4-FFF2-40B4-BE49-F238E27FC236}">
                <a16:creationId xmlns:a16="http://schemas.microsoft.com/office/drawing/2014/main" id="{4D9EA8EB-4705-0EC6-B5DC-5387C510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4" y="0"/>
            <a:ext cx="1722549" cy="17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0FAC3B1-F03C-3105-628C-106F5F73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87" y="797812"/>
            <a:ext cx="6406708" cy="924737"/>
          </a:xfrm>
        </p:spPr>
        <p:txBody>
          <a:bodyPr>
            <a:normAutofit fontScale="90000"/>
          </a:bodyPr>
          <a:lstStyle/>
          <a:p>
            <a:r>
              <a:rPr lang="de-DE" b="1" i="1" dirty="0"/>
              <a:t>„Welche Haltung braucht Schule im Umgang mit KI aktuell am dringendsten?“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415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70195-8870-1EA2-4373-8580CDC6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hwarz, Straße, monochrom, Schwarzweiß enthält.&#10;&#10;KI-generierte Inhalte können fehlerhaft sein.">
            <a:extLst>
              <a:ext uri="{FF2B5EF4-FFF2-40B4-BE49-F238E27FC236}">
                <a16:creationId xmlns:a16="http://schemas.microsoft.com/office/drawing/2014/main" id="{9E88DB24-2045-316E-EE0F-288F782E0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8604905-FA91-B666-585E-71BD2445C22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017306" y="5593391"/>
            <a:ext cx="22829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Foto von 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Matthew Henry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 auf 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AD7CDF-F05D-D9DE-C896-AE27581F80B7}"/>
              </a:ext>
            </a:extLst>
          </p:cNvPr>
          <p:cNvSpPr txBox="1"/>
          <p:nvPr/>
        </p:nvSpPr>
        <p:spPr>
          <a:xfrm>
            <a:off x="5805054" y="545855"/>
            <a:ext cx="623593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Was wollen (und dürfen) wir über Lernende wissen – und wo braucht Lernen bewusst </a:t>
            </a:r>
            <a:r>
              <a:rPr lang="de-D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Unsichtbarkeit</a:t>
            </a:r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?</a:t>
            </a:r>
          </a:p>
          <a:p>
            <a:pPr lvl="0"/>
            <a:endParaRPr lang="de-DE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lvl="0"/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Welche </a:t>
            </a:r>
            <a:r>
              <a:rPr lang="de-D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Entscheidungen</a:t>
            </a:r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müssen Menschen treffen, welche delegieren wir?</a:t>
            </a:r>
          </a:p>
          <a:p>
            <a:pPr lvl="0"/>
            <a:endParaRPr lang="de-DE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lvl="0"/>
            <a:r>
              <a:rPr lang="de-DE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Was</a:t>
            </a:r>
            <a:r>
              <a:rPr lang="de-D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müssen wir lernen, um uns in einer daten- und KI-geprägten Welt zu orientieren?</a:t>
            </a:r>
            <a:endParaRPr lang="de-DE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700102-04DB-048B-367D-96EF62E2A161}"/>
              </a:ext>
            </a:extLst>
          </p:cNvPr>
          <p:cNvSpPr txBox="1"/>
          <p:nvPr/>
        </p:nvSpPr>
        <p:spPr>
          <a:xfrm>
            <a:off x="494607" y="2920279"/>
            <a:ext cx="44722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de-DE" sz="4800" b="1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Red Hat Text" panose="02010303040201060303" pitchFamily="2" charset="0"/>
              </a:rPr>
              <a:t>Haltungsfragen</a:t>
            </a:r>
            <a:endParaRPr lang="de-DE" sz="48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2E656-E94C-A56A-5832-2C36FE19D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4" descr="Ein Bild, das Menschliches Gesicht, Person, Lächeln, Porträt enthält.&#10;&#10;KI-generierte Inhalte können fehlerhaft sein.">
            <a:extLst>
              <a:ext uri="{FF2B5EF4-FFF2-40B4-BE49-F238E27FC236}">
                <a16:creationId xmlns:a16="http://schemas.microsoft.com/office/drawing/2014/main" id="{5DA3CD28-2491-DA18-ACE2-85F67A9ECE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6065"/>
            <a:ext cx="5866723" cy="686406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B3C6ECE-3F82-C540-229F-4331F774C83D}"/>
              </a:ext>
            </a:extLst>
          </p:cNvPr>
          <p:cNvSpPr txBox="1"/>
          <p:nvPr/>
        </p:nvSpPr>
        <p:spPr>
          <a:xfrm>
            <a:off x="223605" y="6015370"/>
            <a:ext cx="1954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62771F-7CC8-63A0-9FED-DA91B609F7E3}"/>
              </a:ext>
            </a:extLst>
          </p:cNvPr>
          <p:cNvSpPr txBox="1"/>
          <p:nvPr/>
        </p:nvSpPr>
        <p:spPr>
          <a:xfrm>
            <a:off x="6096001" y="2025583"/>
            <a:ext cx="5537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</a:rPr>
              <a:t>« Weniger Verwaltung heißt für mich: mehr Energie für den nächsten guten Unterricht. »</a:t>
            </a:r>
          </a:p>
        </p:txBody>
      </p:sp>
    </p:spTree>
    <p:extLst>
      <p:ext uri="{BB962C8B-B14F-4D97-AF65-F5344CB8AC3E}">
        <p14:creationId xmlns:p14="http://schemas.microsoft.com/office/powerpoint/2010/main" val="3410880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Im Haus, Spiegel, Computer, Wand enthält.&#10;&#10;KI-generierte Inhalte können fehlerhaft sein.">
            <a:extLst>
              <a:ext uri="{FF2B5EF4-FFF2-40B4-BE49-F238E27FC236}">
                <a16:creationId xmlns:a16="http://schemas.microsoft.com/office/drawing/2014/main" id="{B583B433-2FFE-2785-31D9-491B41272A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495BA7B-32A7-DCFA-2961-F3E25399729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895011" y="1066158"/>
            <a:ext cx="23631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Foto von 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3"/>
              </a:rPr>
              <a:t>Shashi Chaturvedula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 auf </a:t>
            </a:r>
            <a:r>
              <a:rPr kumimoji="0" lang="de-DE" altLang="de-DE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4"/>
              </a:rPr>
              <a:t>Unsplash</a:t>
            </a:r>
            <a:endParaRPr kumimoji="0" lang="de-DE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098686C-F597-F9A9-91C1-69BE7CD0A302}"/>
              </a:ext>
            </a:extLst>
          </p:cNvPr>
          <p:cNvSpPr txBox="1"/>
          <p:nvPr/>
        </p:nvSpPr>
        <p:spPr>
          <a:xfrm>
            <a:off x="3753033" y="802299"/>
            <a:ext cx="44551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Red Hat Text" panose="02010303040201060303" pitchFamily="2" charset="0"/>
              </a:rPr>
              <a:t>KI als Spiegel:</a:t>
            </a:r>
          </a:p>
          <a:p>
            <a:r>
              <a:rPr lang="de-DE" sz="4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Red Hat Text" panose="02010303040201060303" pitchFamily="2" charset="0"/>
              </a:rPr>
              <a:t>Wie soll Schule künftig sein?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2427204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2CDB986-B796-4062-9371-66970A88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9" imgH="429" progId="TCLayout.ActiveDocument.1">
                  <p:embed/>
                </p:oleObj>
              </mc:Choice>
              <mc:Fallback>
                <p:oleObj name="think-cell Folie" r:id="rId4" imgW="429" imgH="42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2CDB986-B796-4062-9371-66970A88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31">
            <a:extLst>
              <a:ext uri="{FF2B5EF4-FFF2-40B4-BE49-F238E27FC236}">
                <a16:creationId xmlns:a16="http://schemas.microsoft.com/office/drawing/2014/main" id="{F487FA04-0D52-32CF-00E0-29B645131F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25E18-4377-4EF8-9F68-54F1A4CDCAA3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866DBC-0FE9-18C0-D848-1E71F5A2C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537" y="0"/>
            <a:ext cx="9146925" cy="686019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4DFC864-E2AA-F29F-9D5A-980309872A54}"/>
              </a:ext>
            </a:extLst>
          </p:cNvPr>
          <p:cNvSpPr txBox="1"/>
          <p:nvPr/>
        </p:nvSpPr>
        <p:spPr>
          <a:xfrm>
            <a:off x="1662881" y="5609659"/>
            <a:ext cx="6790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ea typeface="Red Hat Text" panose="02010303040201060303" pitchFamily="2" charset="0"/>
                <a:cs typeface="Red Hat Text" panose="02010303040201060303" pitchFamily="2" charset="0"/>
              </a:rPr>
              <a:t>Univ.-Prof.' Dr. Mandy Schiefner-Rohs</a:t>
            </a:r>
          </a:p>
          <a:p>
            <a:r>
              <a:rPr lang="de-DE" sz="2000" dirty="0">
                <a:ea typeface="Red Hat Text" panose="02010303040201060303" pitchFamily="2" charset="0"/>
                <a:cs typeface="Red Hat Text" panose="02010303040201060303" pitchFamily="2" charset="0"/>
              </a:rPr>
              <a:t>RPTU Kaiserslautern – Landau</a:t>
            </a:r>
          </a:p>
          <a:p>
            <a:r>
              <a:rPr lang="de-DE" sz="2000" dirty="0">
                <a:ea typeface="Red Hat Text" panose="02010303040201060303" pitchFamily="2" charset="0"/>
                <a:cs typeface="Red Hat Text" panose="02010303040201060303" pitchFamily="2" charset="0"/>
                <a:hlinkClick r:id="rId7"/>
              </a:rPr>
              <a:t>mandy.rohs@rptu.de</a:t>
            </a:r>
            <a:endParaRPr lang="de-DE" sz="2000" dirty="0"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5B5539-48CB-DB0F-FFCE-09C244B31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286C090-C1AC-25AB-3F8E-644B07E7F61C}"/>
              </a:ext>
            </a:extLst>
          </p:cNvPr>
          <p:cNvSpPr txBox="1"/>
          <p:nvPr/>
        </p:nvSpPr>
        <p:spPr>
          <a:xfrm>
            <a:off x="5061938" y="2028616"/>
            <a:ext cx="64865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</a:rPr>
              <a:t>« KI hilft mir, den Überblick zu behalten, ohne den Menschen aus dem Blick zu verlieren. »</a:t>
            </a:r>
          </a:p>
        </p:txBody>
      </p:sp>
      <p:pic>
        <p:nvPicPr>
          <p:cNvPr id="7" name="Grafik 6" descr="Ein Bild, das Kleidung, Person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DE3698A0-C0F9-CEAC-E178-F24F8D77B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5401"/>
            <a:ext cx="4588933" cy="688340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017BA18-BE68-0FE0-E32C-B5B464FA15C6}"/>
              </a:ext>
            </a:extLst>
          </p:cNvPr>
          <p:cNvSpPr txBox="1"/>
          <p:nvPr/>
        </p:nvSpPr>
        <p:spPr>
          <a:xfrm>
            <a:off x="89369" y="6031553"/>
            <a:ext cx="1954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</a:rPr>
              <a:t>Lena</a:t>
            </a:r>
          </a:p>
        </p:txBody>
      </p:sp>
    </p:spTree>
    <p:extLst>
      <p:ext uri="{BB962C8B-B14F-4D97-AF65-F5344CB8AC3E}">
        <p14:creationId xmlns:p14="http://schemas.microsoft.com/office/powerpoint/2010/main" val="111167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26842-B424-AC80-A203-27AACD6C4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Menschliches Gesicht, Kleidung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06BD413A-F743-641D-68EA-8E8EF1981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61200" y="-6596"/>
            <a:ext cx="5130801" cy="686459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FB790DD-D78E-BD19-5F27-A515C9F9E179}"/>
              </a:ext>
            </a:extLst>
          </p:cNvPr>
          <p:cNvSpPr txBox="1"/>
          <p:nvPr/>
        </p:nvSpPr>
        <p:spPr>
          <a:xfrm>
            <a:off x="389467" y="2248027"/>
            <a:ext cx="650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 dirty="0">
                <a:solidFill>
                  <a:schemeClr val="bg1"/>
                </a:solidFill>
              </a:rPr>
              <a:t>« Mehr Klarheit, mehr Zeit – und damit mehr Raum für das, worum es in Schule wirklich geht. »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DAA0338-D2FC-00D4-B365-6711F82810AF}"/>
              </a:ext>
            </a:extLst>
          </p:cNvPr>
          <p:cNvSpPr txBox="1"/>
          <p:nvPr/>
        </p:nvSpPr>
        <p:spPr>
          <a:xfrm>
            <a:off x="10843371" y="6042033"/>
            <a:ext cx="1954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287354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67D392-7617-C347-C80D-64F3B6418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Menschliches Gesicht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33E708E3-55EC-08AC-01D7-60BE7B4C0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313" y="52939"/>
            <a:ext cx="4885687" cy="680506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F9FEB1-3212-5036-32BD-829CA76A95E1}"/>
              </a:ext>
            </a:extLst>
          </p:cNvPr>
          <p:cNvSpPr txBox="1"/>
          <p:nvPr/>
        </p:nvSpPr>
        <p:spPr>
          <a:xfrm>
            <a:off x="7848617" y="6031553"/>
            <a:ext cx="1954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</a:rPr>
              <a:t>Thomas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E2C4348-6F43-8711-9B67-5611CF18942E}"/>
              </a:ext>
            </a:extLst>
          </p:cNvPr>
          <p:cNvSpPr txBox="1"/>
          <p:nvPr/>
        </p:nvSpPr>
        <p:spPr>
          <a:xfrm>
            <a:off x="282280" y="1716531"/>
            <a:ext cx="69047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 dirty="0">
                <a:solidFill>
                  <a:schemeClr val="bg1"/>
                </a:solidFill>
              </a:rPr>
              <a:t>« Ich will unterrichten – nicht permanent erklären, warum meine Einschätzung vom Algorithmus abweicht. »</a:t>
            </a:r>
          </a:p>
        </p:txBody>
      </p:sp>
    </p:spTree>
    <p:extLst>
      <p:ext uri="{BB962C8B-B14F-4D97-AF65-F5344CB8AC3E}">
        <p14:creationId xmlns:p14="http://schemas.microsoft.com/office/powerpoint/2010/main" val="375572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B2B451-D1D0-1C77-9A35-C4358B7F4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Menschliches Gesicht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A769B35F-4B35-5583-6B8B-DAE38B1916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6519333" cy="693419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E1541AA-8590-0CEF-C80E-67DFC23221F8}"/>
              </a:ext>
            </a:extLst>
          </p:cNvPr>
          <p:cNvSpPr txBox="1"/>
          <p:nvPr/>
        </p:nvSpPr>
        <p:spPr>
          <a:xfrm>
            <a:off x="111966" y="5838633"/>
            <a:ext cx="1954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</a:rPr>
              <a:t>Sabine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A04932-AF32-C6DF-F291-0DACCC19DE05}"/>
              </a:ext>
            </a:extLst>
          </p:cNvPr>
          <p:cNvSpPr txBox="1"/>
          <p:nvPr/>
        </p:nvSpPr>
        <p:spPr>
          <a:xfrm>
            <a:off x="6722533" y="1873881"/>
            <a:ext cx="50981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</a:rPr>
              <a:t>« Nicht jedes stille Kind ist gefährdet – und nicht jede Krise lässt sich aus Daten lesen. »</a:t>
            </a:r>
          </a:p>
        </p:txBody>
      </p:sp>
    </p:spTree>
    <p:extLst>
      <p:ext uri="{BB962C8B-B14F-4D97-AF65-F5344CB8AC3E}">
        <p14:creationId xmlns:p14="http://schemas.microsoft.com/office/powerpoint/2010/main" val="311149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9141FA-D9CF-E1F7-CCA1-8B5067BDE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Kleidung, Im Haus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BA21D237-FEAF-D0D6-ED99-DC72671E39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754" y="16131"/>
            <a:ext cx="4561247" cy="684186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34BAAB8-7648-AD17-E19A-3DF2E19A542A}"/>
              </a:ext>
            </a:extLst>
          </p:cNvPr>
          <p:cNvSpPr txBox="1"/>
          <p:nvPr/>
        </p:nvSpPr>
        <p:spPr>
          <a:xfrm>
            <a:off x="8192782" y="6126108"/>
            <a:ext cx="1954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</a:rPr>
              <a:t>Michael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AFF94B2-CDEB-3CF1-0994-AAB366E1D487}"/>
              </a:ext>
            </a:extLst>
          </p:cNvPr>
          <p:cNvSpPr txBox="1"/>
          <p:nvPr/>
        </p:nvSpPr>
        <p:spPr>
          <a:xfrm>
            <a:off x="493616" y="3006665"/>
            <a:ext cx="6904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 dirty="0">
                <a:solidFill>
                  <a:schemeClr val="bg1"/>
                </a:solidFill>
              </a:rPr>
              <a:t>« Am Ende unterschreibe ich – nicht die KI. »</a:t>
            </a:r>
          </a:p>
        </p:txBody>
      </p:sp>
    </p:spTree>
    <p:extLst>
      <p:ext uri="{BB962C8B-B14F-4D97-AF65-F5344CB8AC3E}">
        <p14:creationId xmlns:p14="http://schemas.microsoft.com/office/powerpoint/2010/main" val="345151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A6483-33F3-59F4-5339-0167A448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112" y="316850"/>
            <a:ext cx="10515600" cy="1325563"/>
          </a:xfrm>
        </p:spPr>
        <p:txBody>
          <a:bodyPr>
            <a:normAutofit/>
          </a:bodyPr>
          <a:lstStyle/>
          <a:p>
            <a:r>
              <a:rPr lang="de-DE" sz="2800" dirty="0"/>
              <a:t>Welcher Person fühlen Sie sich am nächsten?</a:t>
            </a:r>
          </a:p>
        </p:txBody>
      </p:sp>
      <p:pic>
        <p:nvPicPr>
          <p:cNvPr id="3" name="Inhaltsplatzhalter 4" descr="Ein Bild, das Menschliches Gesicht, Kleidung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BEB51601-4191-ED08-16C0-5F6337A07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9678" y="1849209"/>
            <a:ext cx="1336954" cy="2126307"/>
          </a:xfrm>
          <a:prstGeom prst="rect">
            <a:avLst/>
          </a:prstGeom>
        </p:spPr>
      </p:pic>
      <p:pic>
        <p:nvPicPr>
          <p:cNvPr id="4" name="Grafik 3" descr="Ein Bild, das Person, Menschliches Gesicht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BEFA0A97-3A70-74AD-E453-F4FC32DD3E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5247" y="4022526"/>
            <a:ext cx="1958857" cy="2083511"/>
          </a:xfrm>
          <a:prstGeom prst="rect">
            <a:avLst/>
          </a:prstGeom>
        </p:spPr>
      </p:pic>
      <p:pic>
        <p:nvPicPr>
          <p:cNvPr id="5" name="Inhaltsplatzhalter 4" descr="Ein Bild, das Menschliches Gesicht, Person, Lächeln, Porträt enthält.&#10;&#10;KI-generierte Inhalte können fehlerhaft sein.">
            <a:extLst>
              <a:ext uri="{FF2B5EF4-FFF2-40B4-BE49-F238E27FC236}">
                <a16:creationId xmlns:a16="http://schemas.microsoft.com/office/drawing/2014/main" id="{FD7FE8ED-965E-5DD8-85B0-F6A753F1FC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5572" y="1842436"/>
            <a:ext cx="1523944" cy="21398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D83118C-E347-D94B-C0F0-9654B8B4E4A5}"/>
              </a:ext>
            </a:extLst>
          </p:cNvPr>
          <p:cNvSpPr txBox="1"/>
          <p:nvPr/>
        </p:nvSpPr>
        <p:spPr>
          <a:xfrm>
            <a:off x="2285124" y="3633124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Lena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BB2013A-5CD8-38D9-1278-5E4C6FC2B2C3}"/>
              </a:ext>
            </a:extLst>
          </p:cNvPr>
          <p:cNvSpPr txBox="1"/>
          <p:nvPr/>
        </p:nvSpPr>
        <p:spPr>
          <a:xfrm>
            <a:off x="4307801" y="3633124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3140F45-0080-7D41-1FAF-A1A0B1350E42}"/>
              </a:ext>
            </a:extLst>
          </p:cNvPr>
          <p:cNvSpPr txBox="1"/>
          <p:nvPr/>
        </p:nvSpPr>
        <p:spPr>
          <a:xfrm>
            <a:off x="6433928" y="3612958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Sarah</a:t>
            </a:r>
          </a:p>
        </p:txBody>
      </p:sp>
      <p:pic>
        <p:nvPicPr>
          <p:cNvPr id="9" name="Grafik 8" descr="Ein Bild, das Person, Kleidung, Im Haus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4B89B352-D369-3BAE-6E69-F59EABA68B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370" y="4022526"/>
            <a:ext cx="1389008" cy="208351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20375D1-858E-0D6A-AFF5-CA50371E042C}"/>
              </a:ext>
            </a:extLst>
          </p:cNvPr>
          <p:cNvSpPr txBox="1"/>
          <p:nvPr/>
        </p:nvSpPr>
        <p:spPr>
          <a:xfrm>
            <a:off x="8192782" y="6126108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Michael</a:t>
            </a:r>
          </a:p>
        </p:txBody>
      </p:sp>
      <p:pic>
        <p:nvPicPr>
          <p:cNvPr id="12" name="Grafik 11" descr="Ein Bild, das Kleidung, Person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6BD4D613-36C5-0074-CB6C-C02F669111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6553" y="1842437"/>
            <a:ext cx="1958858" cy="2151394"/>
          </a:xfrm>
          <a:prstGeom prst="rect">
            <a:avLst/>
          </a:prstGeom>
        </p:spPr>
      </p:pic>
      <p:pic>
        <p:nvPicPr>
          <p:cNvPr id="13" name="Grafik 12" descr="Ein Bild, das Person, Menschliches Gesicht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02BF15C5-0D70-A26C-665B-BA97FE51E6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8609" y="4019086"/>
            <a:ext cx="1532968" cy="2083511"/>
          </a:xfrm>
          <a:prstGeom prst="rect">
            <a:avLst/>
          </a:prstGeom>
        </p:spPr>
      </p:pic>
      <p:pic>
        <p:nvPicPr>
          <p:cNvPr id="1026" name="Picture 2" descr="Mentimeter - Desktop-App für Mac, Windows (PC) - WebCatalog">
            <a:extLst>
              <a:ext uri="{FF2B5EF4-FFF2-40B4-BE49-F238E27FC236}">
                <a16:creationId xmlns:a16="http://schemas.microsoft.com/office/drawing/2014/main" id="{E33DBC64-B670-0295-C193-86171584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4" y="0"/>
            <a:ext cx="1722549" cy="17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B0052B2-12E8-63EC-1EB2-ED7211E5F53C}"/>
              </a:ext>
            </a:extLst>
          </p:cNvPr>
          <p:cNvSpPr txBox="1"/>
          <p:nvPr/>
        </p:nvSpPr>
        <p:spPr>
          <a:xfrm>
            <a:off x="6174115" y="5739265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Thomas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FA2B17B-9B64-2D5C-CB2A-3BCBB4BE0DD2}"/>
              </a:ext>
            </a:extLst>
          </p:cNvPr>
          <p:cNvSpPr txBox="1"/>
          <p:nvPr/>
        </p:nvSpPr>
        <p:spPr>
          <a:xfrm>
            <a:off x="2217370" y="5756775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Michael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53706F8-5E88-4C28-BA0C-86561188C476}"/>
              </a:ext>
            </a:extLst>
          </p:cNvPr>
          <p:cNvSpPr txBox="1"/>
          <p:nvPr/>
        </p:nvSpPr>
        <p:spPr>
          <a:xfrm>
            <a:off x="3663685" y="5716539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Sabine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8C6F5E3-C826-FEC4-B0E8-37D396C74F1E}"/>
              </a:ext>
            </a:extLst>
          </p:cNvPr>
          <p:cNvSpPr txBox="1"/>
          <p:nvPr/>
        </p:nvSpPr>
        <p:spPr>
          <a:xfrm>
            <a:off x="2236553" y="3624499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Leni</a:t>
            </a:r>
          </a:p>
        </p:txBody>
      </p:sp>
    </p:spTree>
    <p:extLst>
      <p:ext uri="{BB962C8B-B14F-4D97-AF65-F5344CB8AC3E}">
        <p14:creationId xmlns:p14="http://schemas.microsoft.com/office/powerpoint/2010/main" val="13741431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Breitbild</PresentationFormat>
  <Paragraphs>97</Paragraphs>
  <Slides>31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2" baseType="lpstr">
      <vt:lpstr>Aptos</vt:lpstr>
      <vt:lpstr>Aptos Display</vt:lpstr>
      <vt:lpstr>Arial</vt:lpstr>
      <vt:lpstr>Red Hat Text</vt:lpstr>
      <vt:lpstr>Red Hat Text Bold</vt:lpstr>
      <vt:lpstr>Red Hat Text SemiBold</vt:lpstr>
      <vt:lpstr>Times New Roman</vt:lpstr>
      <vt:lpstr>Titillium Semibold</vt:lpstr>
      <vt:lpstr>-webkit-standard</vt:lpstr>
      <vt:lpstr>Office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Welcher Person fühlen Sie sich am nächsten?</vt:lpstr>
      <vt:lpstr>PowerPoint-Präsentation</vt:lpstr>
      <vt:lpstr>PowerPoint-Präsentation</vt:lpstr>
      <vt:lpstr>PowerPoint-Präsentation</vt:lpstr>
      <vt:lpstr>PowerPoint-Präsentation</vt:lpstr>
      <vt:lpstr>„Wenn mehr Daten in Schule genutzt werden – was löst das bei Ihnen aus?“ </vt:lpstr>
      <vt:lpstr>PowerPoint-Präsentation</vt:lpstr>
      <vt:lpstr>1. Veränderung: Rolle von Dashboards in Form von Classroom Management</vt:lpstr>
      <vt:lpstr>1. Veränderung: Rolle von Dashboards in Form von Classroom Management</vt:lpstr>
      <vt:lpstr>1. Veränderung: Rolle von Dashboards  als Teil von Prüfungskultur</vt:lpstr>
      <vt:lpstr>2. Veränderung: Beurteilungen  als Teil von Prüfungskulturen</vt:lpstr>
      <vt:lpstr>3. Veränderung: EdTec in der Bildung</vt:lpstr>
      <vt:lpstr>PowerPoint-Präsentation</vt:lpstr>
      <vt:lpstr>PowerPoint-Präsentation</vt:lpstr>
      <vt:lpstr>„Welche Haltung braucht Schule im Umgang mit KI aktuell am dringendsten?“ </vt:lpstr>
      <vt:lpstr>PowerPoint-Präsentation</vt:lpstr>
      <vt:lpstr>PowerPoint-Präsentation</vt:lpstr>
      <vt:lpstr>PowerPoint-Präsentation</vt:lpstr>
      <vt:lpstr>PowerPoint-Präsentation</vt:lpstr>
      <vt:lpstr>„Welche Haltung braucht Schule im Umgang mit KI aktuell am dringendsten?“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ms008985@mslic.uni-kl.de</dc:creator>
  <cp:lastModifiedBy>Simon Rohner</cp:lastModifiedBy>
  <cp:revision>26</cp:revision>
  <dcterms:created xsi:type="dcterms:W3CDTF">2026-02-16T08:36:02Z</dcterms:created>
  <dcterms:modified xsi:type="dcterms:W3CDTF">2026-03-30T12:00:53Z</dcterms:modified>
</cp:coreProperties>
</file>