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869" r:id="rId4"/>
    <p:sldId id="260" r:id="rId5"/>
    <p:sldId id="261" r:id="rId6"/>
    <p:sldId id="262" r:id="rId7"/>
    <p:sldId id="263" r:id="rId8"/>
    <p:sldId id="264" r:id="rId9"/>
    <p:sldId id="265" r:id="rId10"/>
    <p:sldId id="270" r:id="rId11"/>
    <p:sldId id="266" r:id="rId12"/>
    <p:sldId id="269" r:id="rId13"/>
    <p:sldId id="268" r:id="rId14"/>
    <p:sldId id="271" r:id="rId15"/>
    <p:sldId id="275" r:id="rId16"/>
    <p:sldId id="272" r:id="rId17"/>
    <p:sldId id="274" r:id="rId18"/>
    <p:sldId id="273" r:id="rId19"/>
    <p:sldId id="276" r:id="rId20"/>
    <p:sldId id="870" r:id="rId21"/>
    <p:sldId id="277" r:id="rId22"/>
    <p:sldId id="280" r:id="rId23"/>
    <p:sldId id="279" r:id="rId24"/>
  </p:sldIdLst>
  <p:sldSz cx="9144000" cy="6858000" type="screen4x3"/>
  <p:notesSz cx="6797675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327E4878-1616-45E7-B403-A749A0951E70}">
          <p14:sldIdLst>
            <p14:sldId id="257"/>
            <p14:sldId id="258"/>
            <p14:sldId id="869"/>
            <p14:sldId id="260"/>
            <p14:sldId id="261"/>
            <p14:sldId id="262"/>
            <p14:sldId id="263"/>
            <p14:sldId id="264"/>
            <p14:sldId id="265"/>
            <p14:sldId id="270"/>
            <p14:sldId id="266"/>
            <p14:sldId id="269"/>
            <p14:sldId id="268"/>
            <p14:sldId id="271"/>
            <p14:sldId id="275"/>
            <p14:sldId id="272"/>
            <p14:sldId id="274"/>
            <p14:sldId id="273"/>
            <p14:sldId id="276"/>
            <p14:sldId id="870"/>
            <p14:sldId id="277"/>
            <p14:sldId id="280"/>
            <p14:sldId id="2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3399"/>
    <a:srgbClr val="6699FF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339" autoAdjust="0"/>
    <p:restoredTop sz="81769" autoAdjust="0"/>
  </p:normalViewPr>
  <p:slideViewPr>
    <p:cSldViewPr>
      <p:cViewPr varScale="1">
        <p:scale>
          <a:sx n="93" d="100"/>
          <a:sy n="93" d="100"/>
        </p:scale>
        <p:origin x="172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60" cy="493633"/>
          </a:xfrm>
          <a:prstGeom prst="rect">
            <a:avLst/>
          </a:prstGeom>
        </p:spPr>
        <p:txBody>
          <a:bodyPr vert="horz" lIns="91701" tIns="45851" rIns="91701" bIns="45851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6" y="2"/>
            <a:ext cx="2945660" cy="493633"/>
          </a:xfrm>
          <a:prstGeom prst="rect">
            <a:avLst/>
          </a:prstGeom>
        </p:spPr>
        <p:txBody>
          <a:bodyPr vert="horz" lIns="91701" tIns="45851" rIns="91701" bIns="45851" rtlCol="0"/>
          <a:lstStyle>
            <a:lvl1pPr algn="r">
              <a:defRPr sz="1200"/>
            </a:lvl1pPr>
          </a:lstStyle>
          <a:p>
            <a:fld id="{2CB5AFAA-2ED9-4EBA-A42A-07A502D6BC8A}" type="datetimeFigureOut">
              <a:rPr lang="de-CH" smtClean="0"/>
              <a:t>27.08.2020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01" tIns="45851" rIns="91701" bIns="45851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689517"/>
            <a:ext cx="5438140" cy="4442698"/>
          </a:xfrm>
          <a:prstGeom prst="rect">
            <a:avLst/>
          </a:prstGeom>
        </p:spPr>
        <p:txBody>
          <a:bodyPr vert="horz" lIns="91701" tIns="45851" rIns="91701" bIns="45851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377320"/>
            <a:ext cx="2945660" cy="493633"/>
          </a:xfrm>
          <a:prstGeom prst="rect">
            <a:avLst/>
          </a:prstGeom>
        </p:spPr>
        <p:txBody>
          <a:bodyPr vert="horz" lIns="91701" tIns="45851" rIns="91701" bIns="45851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6" y="9377320"/>
            <a:ext cx="2945660" cy="493633"/>
          </a:xfrm>
          <a:prstGeom prst="rect">
            <a:avLst/>
          </a:prstGeom>
        </p:spPr>
        <p:txBody>
          <a:bodyPr vert="horz" lIns="91701" tIns="45851" rIns="91701" bIns="45851" rtlCol="0" anchor="b"/>
          <a:lstStyle>
            <a:lvl1pPr algn="r">
              <a:defRPr sz="1200"/>
            </a:lvl1pPr>
          </a:lstStyle>
          <a:p>
            <a:fld id="{36F55BF2-3B7B-4C2C-9687-663B291B565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23497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9A0B-EC92-4549-94B8-888EB74B4D1F}" type="datetimeFigureOut">
              <a:rPr lang="de-CH" smtClean="0"/>
              <a:t>27.08.2020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CFB-1A61-4262-8A73-7965BA85A62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0717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9A0B-EC92-4549-94B8-888EB74B4D1F}" type="datetimeFigureOut">
              <a:rPr lang="de-CH" smtClean="0"/>
              <a:t>27.08.2020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CFB-1A61-4262-8A73-7965BA85A62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7349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9A0B-EC92-4549-94B8-888EB74B4D1F}" type="datetimeFigureOut">
              <a:rPr lang="de-CH" smtClean="0"/>
              <a:t>27.08.2020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CFB-1A61-4262-8A73-7965BA85A62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75623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9A0B-EC92-4549-94B8-888EB74B4D1F}" type="datetimeFigureOut">
              <a:rPr lang="de-CH" smtClean="0"/>
              <a:t>27.08.2020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CFB-1A61-4262-8A73-7965BA85A62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5160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9A0B-EC92-4549-94B8-888EB74B4D1F}" type="datetimeFigureOut">
              <a:rPr lang="de-CH" smtClean="0"/>
              <a:t>27.08.2020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CFB-1A61-4262-8A73-7965BA85A62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234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9A0B-EC92-4549-94B8-888EB74B4D1F}" type="datetimeFigureOut">
              <a:rPr lang="de-CH" smtClean="0"/>
              <a:t>27.08.2020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CFB-1A61-4262-8A73-7965BA85A62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23248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9A0B-EC92-4549-94B8-888EB74B4D1F}" type="datetimeFigureOut">
              <a:rPr lang="de-CH" smtClean="0"/>
              <a:t>27.08.2020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CFB-1A61-4262-8A73-7965BA85A62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4766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9A0B-EC92-4549-94B8-888EB74B4D1F}" type="datetimeFigureOut">
              <a:rPr lang="de-CH" smtClean="0"/>
              <a:t>27.08.2020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CFB-1A61-4262-8A73-7965BA85A62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88928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9A0B-EC92-4549-94B8-888EB74B4D1F}" type="datetimeFigureOut">
              <a:rPr lang="de-CH" smtClean="0"/>
              <a:t>27.08.2020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CFB-1A61-4262-8A73-7965BA85A62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8752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9A0B-EC92-4549-94B8-888EB74B4D1F}" type="datetimeFigureOut">
              <a:rPr lang="de-CH" smtClean="0"/>
              <a:t>27.08.2020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CFB-1A61-4262-8A73-7965BA85A62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4779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9A0B-EC92-4549-94B8-888EB74B4D1F}" type="datetimeFigureOut">
              <a:rPr lang="de-CH" smtClean="0"/>
              <a:t>27.08.2020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4CFB-1A61-4262-8A73-7965BA85A62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6090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A9A0B-EC92-4549-94B8-888EB74B4D1F}" type="datetimeFigureOut">
              <a:rPr lang="de-CH" smtClean="0"/>
              <a:t>27.08.2020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24CFB-1A61-4262-8A73-7965BA85A627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71729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.bs.ch/" TargetMode="External"/><Relationship Id="rId2" Type="http://schemas.openxmlformats.org/officeDocument/2006/relationships/hyperlink" Target="http://www.gesetzessammlung.bs.ch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endParaRPr lang="de-DE" sz="2400" b="1" u="sng">
              <a:solidFill>
                <a:srgbClr val="000000"/>
              </a:solidFill>
            </a:endParaRPr>
          </a:p>
          <a:p>
            <a:r>
              <a:rPr lang="de-DE" sz="2400" b="1" u="sng">
                <a:solidFill>
                  <a:srgbClr val="000000"/>
                </a:solidFill>
              </a:rPr>
              <a:t>Feedback </a:t>
            </a:r>
            <a:r>
              <a:rPr lang="de-DE" sz="2400" b="1" u="sng" dirty="0">
                <a:solidFill>
                  <a:srgbClr val="000000"/>
                </a:solidFill>
              </a:rPr>
              <a:t>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pPr marL="1371600" lvl="2" indent="-457200" algn="l">
              <a:buFont typeface="+mj-lt"/>
              <a:buAutoNum type="arabicPeriod"/>
            </a:pPr>
            <a:r>
              <a:rPr lang="de-DE" sz="2800" dirty="0">
                <a:solidFill>
                  <a:srgbClr val="000000"/>
                </a:solidFill>
              </a:rPr>
              <a:t>Information über die gültigen Bestimmungen / Rollenklärung des KV</a:t>
            </a:r>
          </a:p>
          <a:p>
            <a:pPr marL="1371600" lvl="2" indent="-457200" algn="l">
              <a:buFont typeface="+mj-lt"/>
              <a:buAutoNum type="arabicPeriod"/>
            </a:pPr>
            <a:r>
              <a:rPr lang="de-DE" sz="2800" dirty="0">
                <a:solidFill>
                  <a:srgbClr val="000000"/>
                </a:solidFill>
              </a:rPr>
              <a:t>Empfehlungen der KSBS</a:t>
            </a:r>
          </a:p>
          <a:p>
            <a:pPr marL="1371600" lvl="2" indent="-457200" algn="l">
              <a:buFont typeface="+mj-lt"/>
              <a:buAutoNum type="arabicPeriod"/>
            </a:pPr>
            <a:r>
              <a:rPr lang="de-DE" sz="2800" dirty="0">
                <a:solidFill>
                  <a:srgbClr val="000000"/>
                </a:solidFill>
              </a:rPr>
              <a:t>Erfahrungsberichte / Diskussion</a:t>
            </a:r>
          </a:p>
          <a:p>
            <a:pPr marL="1371600" lvl="2" indent="-457200" algn="l">
              <a:buFont typeface="+mj-lt"/>
              <a:buAutoNum type="arabicPeriod"/>
            </a:pPr>
            <a:endParaRPr lang="de-DE" sz="2800" dirty="0">
              <a:solidFill>
                <a:srgbClr val="000000"/>
              </a:solidFill>
            </a:endParaRP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166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r>
              <a:rPr lang="de-DE" sz="2400" dirty="0">
                <a:solidFill>
                  <a:srgbClr val="000000"/>
                </a:solidFill>
              </a:rPr>
              <a:t>			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6" name="Bild 5" descr="QM_Evalu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060848"/>
            <a:ext cx="5006753" cy="438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236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pPr algn="l"/>
            <a:endParaRPr lang="de-DE" sz="3600" dirty="0">
              <a:solidFill>
                <a:srgbClr val="000000"/>
              </a:solidFill>
              <a:latin typeface="Wingdings"/>
              <a:ea typeface="Wingdings"/>
              <a:cs typeface="Wingdings"/>
              <a:sym typeface="Wingdings"/>
            </a:endParaRPr>
          </a:p>
          <a:p>
            <a:pPr algn="l"/>
            <a:endParaRPr lang="de-DE" sz="3600" dirty="0">
              <a:solidFill>
                <a:srgbClr val="000000"/>
              </a:solidFill>
              <a:latin typeface="Wingdings"/>
              <a:ea typeface="Wingdings"/>
              <a:cs typeface="Wingdings"/>
              <a:sym typeface="Wingdings"/>
            </a:endParaRPr>
          </a:p>
          <a:p>
            <a:pPr algn="l"/>
            <a:endParaRPr lang="de-DE" sz="3600" dirty="0">
              <a:solidFill>
                <a:srgbClr val="000000"/>
              </a:solidFill>
              <a:latin typeface="Wingdings"/>
              <a:ea typeface="Wingdings"/>
              <a:cs typeface="Wingdings"/>
              <a:sym typeface="Wingdings"/>
            </a:endParaRPr>
          </a:p>
          <a:p>
            <a:pPr algn="l"/>
            <a:endParaRPr lang="de-DE" sz="1000" dirty="0">
              <a:solidFill>
                <a:srgbClr val="000000"/>
              </a:solidFill>
              <a:latin typeface="Wingdings"/>
              <a:ea typeface="Wingdings"/>
              <a:cs typeface="Wingdings"/>
              <a:sym typeface="Wingdings"/>
            </a:endParaRPr>
          </a:p>
          <a:p>
            <a:pPr algn="l"/>
            <a:endParaRPr lang="de-DE" sz="1000" dirty="0">
              <a:solidFill>
                <a:srgbClr val="000000"/>
              </a:solidFill>
              <a:latin typeface="Wingdings"/>
              <a:ea typeface="Wingdings"/>
              <a:cs typeface="Wingdings"/>
              <a:sym typeface="Wingdings"/>
            </a:endParaRPr>
          </a:p>
          <a:p>
            <a:pPr algn="l"/>
            <a:r>
              <a:rPr lang="de-DE" sz="3600" dirty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																</a:t>
            </a:r>
            <a:r>
              <a:rPr lang="de-DE" sz="3600" dirty="0">
                <a:solidFill>
                  <a:srgbClr val="000000"/>
                </a:solidFill>
                <a:ea typeface="Wingdings"/>
                <a:cs typeface="Wingdings"/>
                <a:sym typeface="Wingdings"/>
              </a:rPr>
              <a:t>66%</a:t>
            </a:r>
            <a:r>
              <a:rPr lang="de-DE" sz="3600" dirty="0">
                <a:solidFill>
                  <a:srgbClr val="000000"/>
                </a:solidFill>
              </a:rPr>
              <a:t>	</a:t>
            </a:r>
            <a:r>
              <a:rPr lang="de-DE" sz="2400" dirty="0">
                <a:solidFill>
                  <a:srgbClr val="000000"/>
                </a:solidFill>
              </a:rPr>
              <a:t>		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8" name="Bild 7" descr="Statistik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124" y="1106032"/>
            <a:ext cx="6057474" cy="575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93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pPr algn="l"/>
            <a:endParaRPr lang="de-DE" sz="3600" dirty="0">
              <a:solidFill>
                <a:srgbClr val="000000"/>
              </a:solidFill>
              <a:latin typeface="Wingdings"/>
              <a:ea typeface="Wingdings"/>
              <a:cs typeface="Wingdings"/>
              <a:sym typeface="Wingdings"/>
            </a:endParaRPr>
          </a:p>
          <a:p>
            <a:pPr algn="l"/>
            <a:endParaRPr lang="de-DE" sz="3600" dirty="0">
              <a:solidFill>
                <a:srgbClr val="000000"/>
              </a:solidFill>
              <a:latin typeface="Wingdings"/>
              <a:ea typeface="Wingdings"/>
              <a:cs typeface="Wingdings"/>
              <a:sym typeface="Wingdings"/>
            </a:endParaRPr>
          </a:p>
          <a:p>
            <a:pPr algn="l"/>
            <a:endParaRPr lang="de-DE" sz="3600" dirty="0">
              <a:solidFill>
                <a:srgbClr val="000000"/>
              </a:solidFill>
              <a:latin typeface="Wingdings"/>
              <a:ea typeface="Wingdings"/>
              <a:cs typeface="Wingdings"/>
              <a:sym typeface="Wingdings"/>
            </a:endParaRPr>
          </a:p>
          <a:p>
            <a:pPr algn="l"/>
            <a:endParaRPr lang="de-DE" sz="1000" dirty="0">
              <a:solidFill>
                <a:srgbClr val="000000"/>
              </a:solidFill>
              <a:latin typeface="Wingdings"/>
              <a:ea typeface="Wingdings"/>
              <a:cs typeface="Wingdings"/>
              <a:sym typeface="Wingdings"/>
            </a:endParaRPr>
          </a:p>
          <a:p>
            <a:pPr algn="l"/>
            <a:endParaRPr lang="de-DE" sz="1000" dirty="0">
              <a:solidFill>
                <a:srgbClr val="000000"/>
              </a:solidFill>
              <a:latin typeface="Wingdings"/>
              <a:ea typeface="Wingdings"/>
              <a:cs typeface="Wingdings"/>
              <a:sym typeface="Wingdings"/>
            </a:endParaRPr>
          </a:p>
          <a:p>
            <a:pPr algn="l"/>
            <a:endParaRPr lang="de-DE" sz="1000" dirty="0">
              <a:solidFill>
                <a:srgbClr val="000000"/>
              </a:solidFill>
              <a:latin typeface="Wingdings"/>
              <a:ea typeface="Wingdings"/>
              <a:cs typeface="Wingdings"/>
              <a:sym typeface="Wingdings"/>
            </a:endParaRPr>
          </a:p>
          <a:p>
            <a:pPr algn="l"/>
            <a:r>
              <a:rPr lang="de-DE" sz="3600" dirty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															</a:t>
            </a:r>
            <a:r>
              <a:rPr lang="de-DE" sz="3600" dirty="0">
                <a:solidFill>
                  <a:srgbClr val="000000"/>
                </a:solidFill>
                <a:ea typeface="Wingdings"/>
                <a:cs typeface="Wingdings"/>
                <a:sym typeface="Wingdings"/>
              </a:rPr>
              <a:t>50%</a:t>
            </a:r>
            <a:r>
              <a:rPr lang="de-DE" sz="3600" dirty="0">
                <a:solidFill>
                  <a:srgbClr val="000000"/>
                </a:solidFill>
              </a:rPr>
              <a:t>	</a:t>
            </a:r>
            <a:r>
              <a:rPr lang="de-DE" sz="2400" dirty="0">
                <a:solidFill>
                  <a:srgbClr val="000000"/>
                </a:solidFill>
              </a:rPr>
              <a:t>		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6" name="Bild 5" descr="Statstik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517" y="1052868"/>
            <a:ext cx="5096524" cy="580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33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r>
              <a:rPr lang="de-DE" sz="2400" b="1" dirty="0">
                <a:solidFill>
                  <a:srgbClr val="000000"/>
                </a:solidFill>
              </a:rPr>
              <a:t>Formen des Feedbacks / Instrumente</a:t>
            </a: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r>
              <a:rPr lang="de-DE" sz="2400" dirty="0">
                <a:solidFill>
                  <a:srgbClr val="000000"/>
                </a:solidFill>
              </a:rPr>
              <a:t>		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321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r>
              <a:rPr lang="de-DE" sz="2400" i="1" dirty="0">
                <a:solidFill>
                  <a:srgbClr val="000000"/>
                </a:solidFill>
              </a:rPr>
              <a:t>	</a:t>
            </a:r>
            <a:r>
              <a:rPr lang="de-DE" sz="2400" dirty="0">
                <a:solidFill>
                  <a:srgbClr val="000000"/>
                </a:solidFill>
              </a:rPr>
              <a:t>		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6" name="Bild 5" descr="IQES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934" y="2790751"/>
            <a:ext cx="4305300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18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 fontScale="92500" lnSpcReduction="10000"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pPr lvl="1" algn="l"/>
            <a:endParaRPr lang="de-DE" sz="2400" dirty="0">
              <a:solidFill>
                <a:srgbClr val="000000"/>
              </a:solidFill>
            </a:endParaRPr>
          </a:p>
          <a:p>
            <a:pPr algn="l"/>
            <a:r>
              <a:rPr lang="de-DE" sz="2600" dirty="0">
                <a:solidFill>
                  <a:srgbClr val="000000"/>
                </a:solidFill>
              </a:rPr>
              <a:t>Ein Online-Instrument für eine umfassende Umfrage zu den Bereichen:</a:t>
            </a:r>
          </a:p>
          <a:p>
            <a:pPr marL="800100" lvl="1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Kommunikation und Unterstützung</a:t>
            </a:r>
          </a:p>
          <a:p>
            <a:pPr marL="800100" lvl="1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Anerkennung von Leistungen und konstruktiver Kritik</a:t>
            </a:r>
          </a:p>
          <a:p>
            <a:pPr marL="800100" lvl="1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Pflege des Schulklimas</a:t>
            </a:r>
          </a:p>
          <a:p>
            <a:pPr marL="800100" lvl="1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Information und Entscheidungen</a:t>
            </a:r>
          </a:p>
          <a:p>
            <a:pPr marL="800100" lvl="1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Gestaltung von Teamsitzungen und Konferenzen</a:t>
            </a:r>
          </a:p>
          <a:p>
            <a:pPr marL="800100" lvl="1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Individuelle Förderung und Personalführung</a:t>
            </a:r>
          </a:p>
          <a:p>
            <a:pPr marL="800100" lvl="1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Schulorganisation und Vertretung nach </a:t>
            </a:r>
            <a:r>
              <a:rPr lang="de-DE" sz="2400" dirty="0" err="1">
                <a:solidFill>
                  <a:srgbClr val="000000"/>
                </a:solidFill>
              </a:rPr>
              <a:t>aussen</a:t>
            </a:r>
            <a:endParaRPr lang="de-DE" sz="2400" dirty="0">
              <a:solidFill>
                <a:srgbClr val="000000"/>
              </a:solidFill>
            </a:endParaRPr>
          </a:p>
          <a:p>
            <a:pPr marL="800100" lvl="1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Schulentwicklung und Zusammenarbeit im Kollegium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6" name="Bild 5" descr="IQES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934" y="1947849"/>
            <a:ext cx="4305300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910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r>
              <a:rPr lang="de-DE" sz="2400" i="1" dirty="0">
                <a:solidFill>
                  <a:srgbClr val="000000"/>
                </a:solidFill>
              </a:rPr>
              <a:t>	</a:t>
            </a:r>
            <a:r>
              <a:rPr lang="de-DE" sz="2400" dirty="0">
                <a:solidFill>
                  <a:srgbClr val="000000"/>
                </a:solidFill>
              </a:rPr>
              <a:t>		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8" name="Bild 7" descr="IQES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6745"/>
            <a:ext cx="9144000" cy="441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77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r>
              <a:rPr lang="de-DE" sz="2400" i="1" dirty="0">
                <a:solidFill>
                  <a:srgbClr val="000000"/>
                </a:solidFill>
              </a:rPr>
              <a:t>	</a:t>
            </a:r>
            <a:r>
              <a:rPr lang="de-DE" sz="2400" dirty="0">
                <a:solidFill>
                  <a:srgbClr val="000000"/>
                </a:solidFill>
              </a:rPr>
              <a:t>		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7" name="Bild 6" descr="IQES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" y="1959893"/>
            <a:ext cx="9144000" cy="428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71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dirty="0">
              <a:solidFill>
                <a:srgbClr val="000000"/>
              </a:solidFill>
            </a:endParaRPr>
          </a:p>
          <a:p>
            <a:r>
              <a:rPr lang="de-DE" sz="2400" i="1" dirty="0">
                <a:solidFill>
                  <a:srgbClr val="000000"/>
                </a:solidFill>
              </a:rPr>
              <a:t>Dieses Instrument steht jeder Schule in Basel-Stadt zur Verfügung.	</a:t>
            </a:r>
            <a:r>
              <a:rPr lang="de-DE" sz="2400" dirty="0">
                <a:solidFill>
                  <a:srgbClr val="000000"/>
                </a:solidFill>
              </a:rPr>
              <a:t>		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6" name="Bild 5" descr="IQES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934" y="2790751"/>
            <a:ext cx="4305300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615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 lnSpcReduction="10000"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pPr lvl="3" algn="l"/>
            <a:r>
              <a:rPr lang="de-DE" sz="2400" b="1" dirty="0">
                <a:solidFill>
                  <a:srgbClr val="000000"/>
                </a:solidFill>
              </a:rPr>
              <a:t>Einige Evaluations-Instrumente im Überblick:</a:t>
            </a:r>
          </a:p>
          <a:p>
            <a:pPr marL="1714500" lvl="3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Rating-Konferenz</a:t>
            </a:r>
          </a:p>
          <a:p>
            <a:pPr marL="1714500" lvl="3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Interviews mit Leitfragen</a:t>
            </a:r>
          </a:p>
          <a:p>
            <a:pPr marL="1714500" lvl="3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Fragebögen (offen oder standardisiert)</a:t>
            </a:r>
          </a:p>
          <a:p>
            <a:pPr marL="1714500" lvl="3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Gruppendiskussionen</a:t>
            </a:r>
          </a:p>
          <a:p>
            <a:pPr marL="1714500" lvl="3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Checkliste(</a:t>
            </a:r>
            <a:r>
              <a:rPr lang="de-DE" sz="2400" dirty="0" err="1">
                <a:solidFill>
                  <a:srgbClr val="000000"/>
                </a:solidFill>
              </a:rPr>
              <a:t>n</a:t>
            </a:r>
            <a:r>
              <a:rPr lang="de-DE" sz="2400" dirty="0">
                <a:solidFill>
                  <a:srgbClr val="000000"/>
                </a:solidFill>
              </a:rPr>
              <a:t>)</a:t>
            </a:r>
          </a:p>
          <a:p>
            <a:pPr marL="1714500" lvl="3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Aufnahme/Videofilme</a:t>
            </a:r>
          </a:p>
          <a:p>
            <a:pPr marL="1714500" lvl="3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Zielscheiben</a:t>
            </a:r>
          </a:p>
          <a:p>
            <a:pPr marL="1714500" lvl="3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Thermometer-Darstellung</a:t>
            </a:r>
          </a:p>
          <a:p>
            <a:pPr marL="1714500" lvl="3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etc.	</a:t>
            </a:r>
            <a:r>
              <a:rPr lang="de-DE" sz="1200" dirty="0">
                <a:solidFill>
                  <a:srgbClr val="000000"/>
                </a:solidFill>
              </a:rPr>
              <a:t>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066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r>
              <a:rPr lang="de-DE" sz="2400" b="1" dirty="0">
                <a:solidFill>
                  <a:srgbClr val="000000"/>
                </a:solidFill>
              </a:rPr>
              <a:t>Gültige Bestimmungen:</a:t>
            </a:r>
          </a:p>
          <a:p>
            <a:endParaRPr lang="de-DE" sz="2400" dirty="0">
              <a:solidFill>
                <a:srgbClr val="000000"/>
              </a:solidFill>
            </a:endParaRPr>
          </a:p>
          <a:p>
            <a:pPr marL="342900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Rahmenkonzept QM an den Schulen Basel-Stadt (2005/2013)</a:t>
            </a:r>
          </a:p>
          <a:p>
            <a:pPr marL="342900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Verordnung für die Schulleitungen VS 411.350 (2012)</a:t>
            </a:r>
          </a:p>
          <a:p>
            <a:pPr marL="342900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Verordnung für die Schulleitungen WFS 411.360 (2012)</a:t>
            </a:r>
          </a:p>
          <a:p>
            <a:pPr marL="342900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Ordnung für die Schulkonferenzen 411.380 (2009)</a:t>
            </a:r>
          </a:p>
          <a:p>
            <a:pPr marL="342900" indent="-342900" algn="l">
              <a:buFont typeface="Arial"/>
              <a:buChar char="•"/>
            </a:pPr>
            <a:endParaRPr lang="de-DE" sz="2400" dirty="0">
              <a:solidFill>
                <a:srgbClr val="000000"/>
              </a:solidFill>
            </a:endParaRPr>
          </a:p>
          <a:p>
            <a:pPr algn="l"/>
            <a:r>
              <a:rPr lang="de-DE" sz="2400" dirty="0">
                <a:solidFill>
                  <a:srgbClr val="000000"/>
                </a:solidFill>
              </a:rPr>
              <a:t>		(s. </a:t>
            </a:r>
            <a:r>
              <a:rPr lang="de-DE" sz="2400" dirty="0">
                <a:solidFill>
                  <a:srgbClr val="000000"/>
                </a:solidFill>
                <a:hlinkClick r:id="rId2"/>
              </a:rPr>
              <a:t>www.gesetzessammlung.bs.ch</a:t>
            </a:r>
            <a:r>
              <a:rPr lang="de-DE" sz="2400" dirty="0">
                <a:solidFill>
                  <a:srgbClr val="000000"/>
                </a:solidFill>
              </a:rPr>
              <a:t> / </a:t>
            </a:r>
            <a:r>
              <a:rPr lang="de-DE" sz="2400" dirty="0">
                <a:solidFill>
                  <a:srgbClr val="000000"/>
                </a:solidFill>
                <a:hlinkClick r:id="rId3"/>
              </a:rPr>
              <a:t>www.ed.bs.ch</a:t>
            </a:r>
            <a:r>
              <a:rPr lang="de-DE" sz="2400" dirty="0">
                <a:solidFill>
                  <a:srgbClr val="000000"/>
                </a:solidFill>
              </a:rPr>
              <a:t>)</a:t>
            </a:r>
          </a:p>
          <a:p>
            <a:pPr algn="l"/>
            <a:endParaRPr lang="de-DE" sz="2400" dirty="0">
              <a:solidFill>
                <a:srgbClr val="000000"/>
              </a:solidFill>
            </a:endParaRPr>
          </a:p>
          <a:p>
            <a:pPr algn="l"/>
            <a:endParaRPr lang="de-DE" sz="2400" dirty="0">
              <a:solidFill>
                <a:srgbClr val="000000"/>
              </a:solidFill>
            </a:endParaRP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02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 lnSpcReduction="10000"/>
          </a:bodyPr>
          <a:lstStyle/>
          <a:p>
            <a:endParaRPr lang="de-DE" sz="2400" b="1" u="sng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r>
              <a:rPr lang="de-DE" sz="1200" dirty="0">
                <a:solidFill>
                  <a:srgbClr val="000000"/>
                </a:solidFill>
              </a:rPr>
              <a:t>Quelle: </a:t>
            </a:r>
          </a:p>
          <a:p>
            <a:pPr algn="r"/>
            <a:r>
              <a:rPr lang="de-DE" sz="1200" dirty="0">
                <a:solidFill>
                  <a:srgbClr val="000000"/>
                </a:solidFill>
              </a:rPr>
              <a:t>Dortmunder Akademie für </a:t>
            </a:r>
          </a:p>
          <a:p>
            <a:pPr algn="r"/>
            <a:r>
              <a:rPr lang="de-DE" sz="1200" dirty="0">
                <a:solidFill>
                  <a:srgbClr val="000000"/>
                </a:solidFill>
              </a:rPr>
              <a:t>pädagogische Führungskräfte, 2008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6" name="Bild 5" descr="Bildschirmfoto 2014-01-13 um 11.28.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297" y="1106032"/>
            <a:ext cx="4030921" cy="584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733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 lnSpcReduction="10000"/>
          </a:bodyPr>
          <a:lstStyle/>
          <a:p>
            <a:endParaRPr lang="de-DE" sz="2400" b="1" u="sng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endParaRPr lang="de-DE" sz="1200" dirty="0">
              <a:solidFill>
                <a:srgbClr val="000000"/>
              </a:solidFill>
            </a:endParaRPr>
          </a:p>
          <a:p>
            <a:pPr algn="r"/>
            <a:r>
              <a:rPr lang="de-DE" sz="1200" dirty="0">
                <a:solidFill>
                  <a:srgbClr val="000000"/>
                </a:solidFill>
              </a:rPr>
              <a:t>Quelle: Q2E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7" name="Bild 6" descr="Q2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006" y="1176638"/>
            <a:ext cx="4973324" cy="568136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503810" y="581561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4883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 fontScale="77500" lnSpcReduction="20000"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r>
              <a:rPr lang="de-DE" sz="2400" b="1" u="sng" dirty="0">
                <a:solidFill>
                  <a:srgbClr val="000000"/>
                </a:solidFill>
              </a:rPr>
              <a:t> </a:t>
            </a:r>
          </a:p>
          <a:p>
            <a:r>
              <a:rPr lang="de-DE" sz="2400" b="1" dirty="0">
                <a:solidFill>
                  <a:srgbClr val="000000"/>
                </a:solidFill>
              </a:rPr>
              <a:t>Empfehlungen der KSBS</a:t>
            </a:r>
          </a:p>
          <a:p>
            <a:endParaRPr lang="de-DE" sz="2400" dirty="0">
              <a:solidFill>
                <a:srgbClr val="000000"/>
              </a:solidFill>
            </a:endParaRPr>
          </a:p>
          <a:p>
            <a:pPr marL="342900" indent="-342900" algn="l">
              <a:buFont typeface="Wingdings" charset="2"/>
              <a:buChar char="Ø"/>
            </a:pPr>
            <a:r>
              <a:rPr lang="de-DE" sz="2400" dirty="0">
                <a:solidFill>
                  <a:srgbClr val="000000"/>
                </a:solidFill>
              </a:rPr>
              <a:t>Als KV aktiv werden und die SL beim Feedback unterstützen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de-DE" sz="2400" dirty="0">
                <a:solidFill>
                  <a:srgbClr val="000000"/>
                </a:solidFill>
              </a:rPr>
              <a:t>Feedback als konstruktives Element der Zusammenarbeit mit der SL und zur Förderung der gesamten Schulkultur betrachten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de-DE" sz="2400" dirty="0">
                <a:solidFill>
                  <a:srgbClr val="000000"/>
                </a:solidFill>
              </a:rPr>
              <a:t>Ziele und Form im Voraus klären: „umfassende Umfrage“ oder „Fokussierung auf einzelne Punkte“ (periodische Überprüfung der Zielerreichung miteingeschlossen)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de-DE" sz="2400" dirty="0">
                <a:solidFill>
                  <a:srgbClr val="000000"/>
                </a:solidFill>
              </a:rPr>
              <a:t>Anonyme Formen von Feedback mitbedenken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de-DE" sz="2400" dirty="0">
                <a:solidFill>
                  <a:srgbClr val="000000"/>
                </a:solidFill>
              </a:rPr>
              <a:t>Rückmeldungen an SL sowohl einzeln als auch als Gesamtgremium (evtl. abwechseln)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de-DE" sz="2400" dirty="0">
                <a:solidFill>
                  <a:srgbClr val="000000"/>
                </a:solidFill>
              </a:rPr>
              <a:t>KV darf die Durchführung des Feedbacks einfordern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de-DE" sz="2400" dirty="0">
                <a:solidFill>
                  <a:srgbClr val="000000"/>
                </a:solidFill>
              </a:rPr>
              <a:t>Feedback im Mitarbeiter/</a:t>
            </a:r>
            <a:r>
              <a:rPr lang="de-DE" sz="2400" dirty="0" err="1">
                <a:solidFill>
                  <a:srgbClr val="000000"/>
                </a:solidFill>
              </a:rPr>
              <a:t>innengespräch</a:t>
            </a:r>
            <a:r>
              <a:rPr lang="de-DE" sz="2400" dirty="0">
                <a:solidFill>
                  <a:srgbClr val="000000"/>
                </a:solidFill>
              </a:rPr>
              <a:t> (MAG) reicht nicht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de-DE" sz="2400" dirty="0">
                <a:solidFill>
                  <a:srgbClr val="000000"/>
                </a:solidFill>
              </a:rPr>
              <a:t>Feedbackkultur aufbauen und pflegen, gegenseitiges Vertrauen fördern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de-DE" sz="2400" dirty="0">
                <a:solidFill>
                  <a:srgbClr val="000000"/>
                </a:solidFill>
              </a:rPr>
              <a:t>Feedback auch dann durchführen, wenn „alles super läuft“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de-DE" sz="2400" dirty="0">
                <a:solidFill>
                  <a:srgbClr val="000000"/>
                </a:solidFill>
              </a:rPr>
              <a:t>Fragen zum Feedback: KV kann sich jederzeit bei KSBS beraten lassen</a:t>
            </a:r>
          </a:p>
          <a:p>
            <a:pPr marL="342900" indent="-342900" algn="l">
              <a:buFont typeface="Wingdings" charset="2"/>
              <a:buChar char="Ø"/>
            </a:pPr>
            <a:r>
              <a:rPr lang="de-DE" sz="2400" dirty="0">
                <a:solidFill>
                  <a:srgbClr val="000000"/>
                </a:solidFill>
              </a:rPr>
              <a:t>SL kann Aufgaben delegieren (z.B. an KV, </a:t>
            </a:r>
            <a:r>
              <a:rPr lang="de-DE" sz="2400">
                <a:solidFill>
                  <a:srgbClr val="000000"/>
                </a:solidFill>
              </a:rPr>
              <a:t>externe Fachpersonen </a:t>
            </a:r>
            <a:r>
              <a:rPr lang="de-DE" sz="2400" dirty="0">
                <a:solidFill>
                  <a:srgbClr val="000000"/>
                </a:solidFill>
              </a:rPr>
              <a:t>und andere) </a:t>
            </a:r>
          </a:p>
          <a:p>
            <a:pPr marL="342900" indent="-342900" algn="l">
              <a:buFont typeface="Wingdings" charset="2"/>
              <a:buChar char="Ø"/>
            </a:pPr>
            <a:endParaRPr lang="de-DE" sz="2400" dirty="0">
              <a:solidFill>
                <a:srgbClr val="000000"/>
              </a:solidFill>
            </a:endParaRPr>
          </a:p>
          <a:p>
            <a:endParaRPr lang="de-DE" sz="2400" b="1" dirty="0">
              <a:solidFill>
                <a:srgbClr val="000000"/>
              </a:solidFill>
            </a:endParaRPr>
          </a:p>
          <a:p>
            <a:endParaRPr lang="de-DE" sz="2400" b="1" u="sng" dirty="0">
              <a:solidFill>
                <a:srgbClr val="000000"/>
              </a:solidFill>
            </a:endParaRP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4884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r>
              <a:rPr lang="de-DE" sz="2400" b="1" u="sng" dirty="0">
                <a:solidFill>
                  <a:srgbClr val="000000"/>
                </a:solidFill>
              </a:rPr>
              <a:t> </a:t>
            </a:r>
          </a:p>
          <a:p>
            <a:r>
              <a:rPr lang="de-DE" sz="2400" b="1" dirty="0">
                <a:solidFill>
                  <a:srgbClr val="000000"/>
                </a:solidFill>
              </a:rPr>
              <a:t>Erfahrungsberichte aus den Schulen:</a:t>
            </a:r>
          </a:p>
          <a:p>
            <a:endParaRPr lang="de-DE" sz="2400" b="1" dirty="0">
              <a:solidFill>
                <a:srgbClr val="000000"/>
              </a:solidFill>
            </a:endParaRPr>
          </a:p>
          <a:p>
            <a:pPr marL="342900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Findet Feedback für SL statt? 			JA / NEIN</a:t>
            </a:r>
          </a:p>
          <a:p>
            <a:pPr marL="342900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Miteinbezug des KVs:				JA / NEIN</a:t>
            </a:r>
          </a:p>
          <a:p>
            <a:pPr marL="342900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Form / Instrumente: 	WIE wird es durchgeführt?</a:t>
            </a:r>
          </a:p>
          <a:p>
            <a:pPr marL="342900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Welches waren die Erfahrungen bezüglich NUTZEN des Feedbacks für die Beteiligten?</a:t>
            </a:r>
          </a:p>
          <a:p>
            <a:pPr marL="342900" indent="-342900" algn="l">
              <a:buFont typeface="Arial"/>
              <a:buChar char="•"/>
            </a:pPr>
            <a:r>
              <a:rPr lang="de-DE" sz="2400" dirty="0">
                <a:solidFill>
                  <a:srgbClr val="000000"/>
                </a:solidFill>
              </a:rPr>
              <a:t>Allfällige Tipps und Empfehlungen für andere KVs?</a:t>
            </a:r>
          </a:p>
          <a:p>
            <a:endParaRPr lang="de-DE" sz="2400" dirty="0">
              <a:solidFill>
                <a:srgbClr val="000000"/>
              </a:solidFill>
            </a:endParaRPr>
          </a:p>
          <a:p>
            <a:endParaRPr lang="de-DE" sz="2400" b="1" dirty="0">
              <a:solidFill>
                <a:srgbClr val="000000"/>
              </a:solidFill>
            </a:endParaRPr>
          </a:p>
          <a:p>
            <a:endParaRPr lang="de-DE" sz="2400" b="1" u="sng" dirty="0">
              <a:solidFill>
                <a:srgbClr val="000000"/>
              </a:solidFill>
            </a:endParaRP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93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pPr algn="l"/>
            <a:endParaRPr lang="de-DE" sz="2400" dirty="0">
              <a:solidFill>
                <a:srgbClr val="000000"/>
              </a:solidFill>
            </a:endParaRP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6" name="Bild 5" descr="QM_R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69" y="2047554"/>
            <a:ext cx="3295526" cy="462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99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pPr algn="l"/>
            <a:r>
              <a:rPr lang="de-DE" sz="2400" dirty="0">
                <a:solidFill>
                  <a:srgbClr val="000000"/>
                </a:solidFill>
              </a:rPr>
              <a:t>										</a:t>
            </a:r>
            <a:r>
              <a:rPr lang="de-DE" sz="2400" b="1" dirty="0">
                <a:solidFill>
                  <a:srgbClr val="000000"/>
                </a:solidFill>
              </a:rPr>
              <a:t>2005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</a:p>
          <a:p>
            <a:pPr algn="l"/>
            <a:r>
              <a:rPr lang="de-DE" sz="2400" dirty="0">
                <a:solidFill>
                  <a:srgbClr val="000000"/>
                </a:solidFill>
              </a:rPr>
              <a:t>									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6" name="Bild 5" descr="QM_R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69" y="2047554"/>
            <a:ext cx="3295526" cy="4623574"/>
          </a:xfrm>
          <a:prstGeom prst="rect">
            <a:avLst/>
          </a:prstGeom>
        </p:spPr>
      </p:pic>
      <p:pic>
        <p:nvPicPr>
          <p:cNvPr id="7" name="Bild 6" descr="QM_200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691" y="2724450"/>
            <a:ext cx="4101538" cy="365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58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pPr algn="l"/>
            <a:r>
              <a:rPr lang="de-DE" sz="2400" dirty="0">
                <a:solidFill>
                  <a:srgbClr val="000000"/>
                </a:solidFill>
              </a:rPr>
              <a:t>										</a:t>
            </a:r>
            <a:r>
              <a:rPr lang="de-DE" sz="2400" b="1" dirty="0">
                <a:solidFill>
                  <a:srgbClr val="000000"/>
                </a:solidFill>
              </a:rPr>
              <a:t>2013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</a:p>
          <a:p>
            <a:pPr algn="l"/>
            <a:r>
              <a:rPr lang="de-DE" sz="2400" dirty="0">
                <a:solidFill>
                  <a:srgbClr val="000000"/>
                </a:solidFill>
              </a:rPr>
              <a:t>									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6" name="Bild 5" descr="QM_R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16" y="2121496"/>
            <a:ext cx="1329384" cy="1865106"/>
          </a:xfrm>
          <a:prstGeom prst="rect">
            <a:avLst/>
          </a:prstGeom>
        </p:spPr>
      </p:pic>
      <p:pic>
        <p:nvPicPr>
          <p:cNvPr id="8" name="Bild 7" descr="QM_201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0465"/>
            <a:ext cx="9144000" cy="267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53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pPr algn="l"/>
            <a:endParaRPr lang="de-DE" sz="2400" dirty="0">
              <a:solidFill>
                <a:srgbClr val="000000"/>
              </a:solidFill>
            </a:endParaRPr>
          </a:p>
          <a:p>
            <a:pPr algn="l"/>
            <a:r>
              <a:rPr lang="de-DE" sz="2400" dirty="0">
                <a:solidFill>
                  <a:srgbClr val="000000"/>
                </a:solidFill>
              </a:rPr>
              <a:t>									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7" name="Bild 6" descr="Verordnung_SL_V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25" y="2000900"/>
            <a:ext cx="7377544" cy="143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90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pPr algn="l"/>
            <a:endParaRPr lang="de-DE" sz="2400" dirty="0">
              <a:solidFill>
                <a:srgbClr val="000000"/>
              </a:solidFill>
            </a:endParaRPr>
          </a:p>
          <a:p>
            <a:pPr algn="l"/>
            <a:endParaRPr lang="de-DE" sz="2400" dirty="0">
              <a:solidFill>
                <a:srgbClr val="000000"/>
              </a:solidFill>
            </a:endParaRPr>
          </a:p>
          <a:p>
            <a:pPr algn="l"/>
            <a:endParaRPr lang="de-DE" sz="2400" dirty="0">
              <a:solidFill>
                <a:srgbClr val="000000"/>
              </a:solidFill>
            </a:endParaRPr>
          </a:p>
          <a:p>
            <a:pPr algn="l"/>
            <a:endParaRPr lang="de-DE" sz="2400" dirty="0">
              <a:solidFill>
                <a:srgbClr val="000000"/>
              </a:solidFill>
            </a:endParaRPr>
          </a:p>
          <a:p>
            <a:pPr algn="l"/>
            <a:endParaRPr lang="de-DE" sz="2400" dirty="0">
              <a:solidFill>
                <a:srgbClr val="000000"/>
              </a:solidFill>
            </a:endParaRPr>
          </a:p>
          <a:p>
            <a:pPr algn="l"/>
            <a:r>
              <a:rPr lang="de-DE" sz="2400" dirty="0">
                <a:solidFill>
                  <a:srgbClr val="000000"/>
                </a:solidFill>
              </a:rPr>
              <a:t>	    </a:t>
            </a:r>
          </a:p>
          <a:p>
            <a:pPr algn="l"/>
            <a:r>
              <a:rPr lang="de-DE" sz="1600" dirty="0">
                <a:solidFill>
                  <a:srgbClr val="000000"/>
                </a:solidFill>
              </a:rPr>
              <a:t>		(...)	</a:t>
            </a:r>
            <a:r>
              <a:rPr lang="de-DE" sz="2400" dirty="0">
                <a:solidFill>
                  <a:srgbClr val="000000"/>
                </a:solidFill>
              </a:rPr>
              <a:t>								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7" name="Bild 6" descr="Verordnung_SL_V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25" y="2000900"/>
            <a:ext cx="7377544" cy="1439151"/>
          </a:xfrm>
          <a:prstGeom prst="rect">
            <a:avLst/>
          </a:prstGeom>
        </p:spPr>
      </p:pic>
      <p:pic>
        <p:nvPicPr>
          <p:cNvPr id="6" name="Bild 5" descr="Verordnung_SL_VS_1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15" y="3440050"/>
            <a:ext cx="6381681" cy="162670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E27487B-B672-FB48-B49D-6112B3A052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516" y="5433580"/>
            <a:ext cx="7765492" cy="80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555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endParaRPr lang="de-DE" sz="2400" b="1" u="sng" dirty="0">
              <a:solidFill>
                <a:srgbClr val="000000"/>
              </a:solidFill>
            </a:endParaRPr>
          </a:p>
          <a:p>
            <a:r>
              <a:rPr lang="de-DE" sz="2400" i="1" dirty="0">
                <a:solidFill>
                  <a:srgbClr val="000000"/>
                </a:solidFill>
              </a:rPr>
              <a:t>dito an den weiterführenden Schulen (§ 17r)	</a:t>
            </a:r>
            <a:r>
              <a:rPr lang="de-DE" sz="2400" dirty="0">
                <a:solidFill>
                  <a:srgbClr val="000000"/>
                </a:solidFill>
              </a:rPr>
              <a:t>				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  <p:pic>
        <p:nvPicPr>
          <p:cNvPr id="9" name="Bild 8" descr="Verordnung_SL_WFS_17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5226"/>
            <a:ext cx="9003322" cy="202261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4385914-85BD-724E-8055-4D64F3FD0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40" y="4483768"/>
            <a:ext cx="8953082" cy="148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33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0166" y="241125"/>
            <a:ext cx="8279842" cy="1155699"/>
          </a:xfrm>
        </p:spPr>
        <p:txBody>
          <a:bodyPr>
            <a:normAutofit/>
          </a:bodyPr>
          <a:lstStyle/>
          <a:p>
            <a:r>
              <a:rPr lang="de-DE" sz="1800" b="1" dirty="0"/>
              <a:t>						</a:t>
            </a:r>
            <a:r>
              <a:rPr lang="de-DE" sz="1400" b="1" i="1" dirty="0"/>
              <a:t>KV-Treffen vom 13.1.2014</a:t>
            </a:r>
            <a:br>
              <a:rPr lang="de-DE" sz="1400" b="1" i="1" dirty="0"/>
            </a:br>
            <a:r>
              <a:rPr lang="de-DE" sz="1400" b="1" i="1" dirty="0"/>
              <a:t>					KSBS-Vorstandsitzung vom 25.8.2020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1159" y="1396824"/>
            <a:ext cx="8762163" cy="5274304"/>
          </a:xfrm>
        </p:spPr>
        <p:txBody>
          <a:bodyPr>
            <a:normAutofit/>
          </a:bodyPr>
          <a:lstStyle/>
          <a:p>
            <a:pPr algn="l"/>
            <a:r>
              <a:rPr lang="de-DE" sz="2400" b="1" u="sng" dirty="0">
                <a:solidFill>
                  <a:srgbClr val="000000"/>
                </a:solidFill>
              </a:rPr>
              <a:t>Feedback von Lehr- und Fachpersonen an Schulleitungen</a:t>
            </a:r>
          </a:p>
          <a:p>
            <a:pPr algn="l"/>
            <a:endParaRPr lang="de-DE" sz="2400" b="1" dirty="0">
              <a:solidFill>
                <a:srgbClr val="000000"/>
              </a:solidFill>
            </a:endParaRPr>
          </a:p>
          <a:p>
            <a:pPr algn="l"/>
            <a:r>
              <a:rPr lang="de-DE" sz="2400" b="1" dirty="0">
                <a:solidFill>
                  <a:srgbClr val="000000"/>
                </a:solidFill>
              </a:rPr>
              <a:t>		Evaluationsergebnisse</a:t>
            </a:r>
          </a:p>
          <a:p>
            <a:r>
              <a:rPr lang="de-DE" sz="2400" b="1" dirty="0">
                <a:solidFill>
                  <a:srgbClr val="000000"/>
                </a:solidFill>
              </a:rPr>
              <a:t>			</a:t>
            </a:r>
          </a:p>
          <a:p>
            <a:pPr algn="l"/>
            <a:r>
              <a:rPr lang="de-DE" sz="2400" b="1" dirty="0">
                <a:solidFill>
                  <a:srgbClr val="000000"/>
                </a:solidFill>
              </a:rPr>
              <a:t>		 </a:t>
            </a:r>
            <a:r>
              <a:rPr lang="de-DE" sz="2400" dirty="0">
                <a:solidFill>
                  <a:srgbClr val="000000"/>
                </a:solidFill>
              </a:rPr>
              <a:t>(wird Feedback durchgeführt?)				</a:t>
            </a:r>
          </a:p>
        </p:txBody>
      </p:sp>
      <p:pic>
        <p:nvPicPr>
          <p:cNvPr id="5" name="Bild 4" descr="Bildschirmfoto KSB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6" y="241125"/>
            <a:ext cx="34290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46385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1086</Words>
  <Application>Microsoft Office PowerPoint</Application>
  <PresentationFormat>Bildschirmpräsentation (4:3)</PresentationFormat>
  <Paragraphs>223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Larissa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  <vt:lpstr>      KV-Treffen vom 13.1.2014      KSBS-Vorstandsitzung vom 25.8.2020</vt:lpstr>
    </vt:vector>
  </TitlesOfParts>
  <Company>FSS/KSBS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Vorstandssitzung 6/18</dc:title>
  <dc:creator>Michael Bochmann</dc:creator>
  <cp:lastModifiedBy>Michael Bochmann</cp:lastModifiedBy>
  <cp:revision>803</cp:revision>
  <cp:lastPrinted>2020-01-15T14:44:13Z</cp:lastPrinted>
  <dcterms:created xsi:type="dcterms:W3CDTF">2015-10-27T09:12:24Z</dcterms:created>
  <dcterms:modified xsi:type="dcterms:W3CDTF">2020-08-27T12:24:02Z</dcterms:modified>
</cp:coreProperties>
</file>