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8"/>
  </p:notesMasterIdLst>
  <p:sldIdLst>
    <p:sldId id="256" r:id="rId3"/>
    <p:sldId id="1415" r:id="rId4"/>
    <p:sldId id="1402" r:id="rId5"/>
    <p:sldId id="1400" r:id="rId6"/>
    <p:sldId id="1405" r:id="rId7"/>
    <p:sldId id="1414" r:id="rId8"/>
    <p:sldId id="1410" r:id="rId9"/>
    <p:sldId id="1412" r:id="rId10"/>
    <p:sldId id="1404" r:id="rId11"/>
    <p:sldId id="1413" r:id="rId12"/>
    <p:sldId id="1401" r:id="rId13"/>
    <p:sldId id="1409" r:id="rId14"/>
    <p:sldId id="1423" r:id="rId15"/>
    <p:sldId id="1406" r:id="rId16"/>
    <p:sldId id="1411" r:id="rId1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5" autoAdjust="0"/>
    <p:restoredTop sz="94660"/>
  </p:normalViewPr>
  <p:slideViewPr>
    <p:cSldViewPr snapToGrid="0">
      <p:cViewPr varScale="1">
        <p:scale>
          <a:sx n="90" d="100"/>
          <a:sy n="90" d="100"/>
        </p:scale>
        <p:origin x="87"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12T13:23:35.30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1,'5151'0,"-4532"0,-105 0,6083 0,-2011 0,-4237 0,-316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12T13:23:42.22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0,'5513'0,"-2902"0,994 0,-3570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9-12T13:23:48.44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1,'3260'0,"5513"0,-9354 0,557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C57756-30F5-417B-B68D-370DFB2244C3}" type="datetimeFigureOut">
              <a:rPr lang="de-CH" smtClean="0"/>
              <a:t>26.10.2024</a:t>
            </a:fld>
            <a:endParaRPr lang="de-CH"/>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2C96E9-9282-4012-BA27-81471984B4D7}" type="slidenum">
              <a:rPr lang="de-CH" smtClean="0"/>
              <a:t>‹Nr.›</a:t>
            </a:fld>
            <a:endParaRPr lang="de-CH"/>
          </a:p>
        </p:txBody>
      </p:sp>
    </p:spTree>
    <p:extLst>
      <p:ext uri="{BB962C8B-B14F-4D97-AF65-F5344CB8AC3E}">
        <p14:creationId xmlns:p14="http://schemas.microsoft.com/office/powerpoint/2010/main" val="580391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C633C-56D0-A412-1A84-AB19B8390B2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4360E5F-2CF3-DBA2-6CC7-0F52800A029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C1BF03C-0DAE-3BBD-18D2-22A3EAA33E36}"/>
              </a:ext>
            </a:extLst>
          </p:cNvPr>
          <p:cNvSpPr>
            <a:spLocks noGrp="1"/>
          </p:cNvSpPr>
          <p:nvPr>
            <p:ph type="body" idx="1"/>
          </p:nvPr>
        </p:nvSpPr>
        <p:spPr/>
        <p:txBody>
          <a:bodyPr/>
          <a:lstStyle/>
          <a:p>
            <a:pPr marL="457200" lvl="1" indent="0">
              <a:buFont typeface="Arial" panose="020B0604020202020204" pitchFamily="34" charset="0"/>
              <a:buNone/>
            </a:pPr>
            <a:r>
              <a:rPr lang="de-DE" sz="2400">
                <a:cs typeface="Arial" panose="020B0604020202020204" pitchFamily="34" charset="0"/>
              </a:rPr>
              <a:t>Auch zu finden auf unserer HP!</a:t>
            </a:r>
          </a:p>
        </p:txBody>
      </p:sp>
      <p:sp>
        <p:nvSpPr>
          <p:cNvPr id="4" name="Foliennummernplatzhalter 3">
            <a:extLst>
              <a:ext uri="{FF2B5EF4-FFF2-40B4-BE49-F238E27FC236}">
                <a16:creationId xmlns:a16="http://schemas.microsoft.com/office/drawing/2014/main" id="{DA32EBB6-C6C2-CDDE-FEF4-E513515CCE2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F55BF2-3B7B-4C2C-9687-663B291B565D}" type="slidenum">
              <a:rPr kumimoji="0" lang="de-CH"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de-CH"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862786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endParaRPr lang="de-DE">
              <a:effectLst/>
            </a:endParaRP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F55BF2-3B7B-4C2C-9687-663B291B565D}" type="slidenum">
              <a:rPr kumimoji="0" lang="de-CH"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de-CH"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156791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DE">
                <a:effectLst/>
              </a:rPr>
              <a:t>Erhältlich beim LA</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F55BF2-3B7B-4C2C-9687-663B291B565D}" type="slidenum">
              <a:rPr kumimoji="0" lang="de-CH"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de-CH"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055279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DE">
                <a:effectLst/>
              </a:rPr>
              <a:t>Breakt-out Rooms, 6er Gruppen</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F55BF2-3B7B-4C2C-9687-663B291B565D}" type="slidenum">
              <a:rPr kumimoji="0" lang="de-CH"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de-CH"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887019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endParaRPr lang="de-DE">
              <a:effectLst/>
            </a:endParaRP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F55BF2-3B7B-4C2C-9687-663B291B565D}" type="slidenum">
              <a:rPr kumimoji="0" lang="de-CH"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de-CH"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02804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DE">
                <a:effectLst/>
              </a:rPr>
              <a:t>Zeitraum Motion: Innert 2 Jahren nach Überweisung (März 2025).</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F55BF2-3B7B-4C2C-9687-663B291B565D}" type="slidenum">
              <a:rPr kumimoji="0" lang="de-CH"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de-CH"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819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endParaRPr lang="de-DE">
              <a:effectLst/>
            </a:endParaRP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F55BF2-3B7B-4C2C-9687-663B291B565D}" type="slidenum">
              <a:rPr kumimoji="0" lang="de-CH"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de-CH"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50645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endParaRPr lang="de-DE">
              <a:effectLst/>
            </a:endParaRP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F55BF2-3B7B-4C2C-9687-663B291B565D}" type="slidenum">
              <a:rPr kumimoji="0" lang="de-CH"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de-CH"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161246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endParaRPr lang="de-DE">
              <a:effectLst/>
            </a:endParaRP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F55BF2-3B7B-4C2C-9687-663B291B565D}" type="slidenum">
              <a:rPr kumimoji="0" lang="de-CH"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de-CH"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357323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DE">
                <a:effectLst/>
              </a:rPr>
              <a:t>Zeitraum Motion: Innert 2 Jahren nach Überweisung (März 2025).</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F55BF2-3B7B-4C2C-9687-663B291B565D}" type="slidenum">
              <a:rPr kumimoji="0" lang="de-CH"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de-CH"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774134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DE">
                <a:effectLst/>
              </a:rPr>
              <a:t>Abrücken vom Mantra „kein Bauen auf Vorrat“</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F55BF2-3B7B-4C2C-9687-663B291B565D}" type="slidenum">
              <a:rPr kumimoji="0" lang="de-CH"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de-CH"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022967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DE">
                <a:effectLst/>
              </a:rPr>
              <a:t>Zeitraum Motion: Innert 2 Jahren nach Überweisung (März 2025).</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F55BF2-3B7B-4C2C-9687-663B291B565D}" type="slidenum">
              <a:rPr kumimoji="0" lang="de-CH"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de-CH"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94743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DE">
                <a:effectLst/>
              </a:rPr>
              <a:t>Layouts: Stand unklar. Thema an er nächsten Strategiesitzung</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F55BF2-3B7B-4C2C-9687-663B291B565D}" type="slidenum">
              <a:rPr kumimoji="0" lang="de-CH"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de-CH"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00454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A6AAE9-ED3D-ABAA-AD8E-397CE871DDC6}"/>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de-CH"/>
          </a:p>
        </p:txBody>
      </p:sp>
      <p:sp>
        <p:nvSpPr>
          <p:cNvPr id="3" name="Untertitel 2">
            <a:extLst>
              <a:ext uri="{FF2B5EF4-FFF2-40B4-BE49-F238E27FC236}">
                <a16:creationId xmlns:a16="http://schemas.microsoft.com/office/drawing/2014/main" id="{21158C7E-431C-8628-2AE9-7E31EE6FBB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4" name="Datumsplatzhalter 3">
            <a:extLst>
              <a:ext uri="{FF2B5EF4-FFF2-40B4-BE49-F238E27FC236}">
                <a16:creationId xmlns:a16="http://schemas.microsoft.com/office/drawing/2014/main" id="{3B02A613-4AE6-C8F5-1235-7628E5B0EDCB}"/>
              </a:ext>
            </a:extLst>
          </p:cNvPr>
          <p:cNvSpPr>
            <a:spLocks noGrp="1"/>
          </p:cNvSpPr>
          <p:nvPr>
            <p:ph type="dt" sz="half" idx="10"/>
          </p:nvPr>
        </p:nvSpPr>
        <p:spPr/>
        <p:txBody>
          <a:bodyPr/>
          <a:lstStyle/>
          <a:p>
            <a:fld id="{AF48489B-B0E4-4BE4-BB2D-452BF5398C80}" type="datetimeFigureOut">
              <a:rPr lang="de-CH" smtClean="0"/>
              <a:t>26.10.2024</a:t>
            </a:fld>
            <a:endParaRPr lang="de-CH"/>
          </a:p>
        </p:txBody>
      </p:sp>
      <p:sp>
        <p:nvSpPr>
          <p:cNvPr id="5" name="Fußzeilenplatzhalter 4">
            <a:extLst>
              <a:ext uri="{FF2B5EF4-FFF2-40B4-BE49-F238E27FC236}">
                <a16:creationId xmlns:a16="http://schemas.microsoft.com/office/drawing/2014/main" id="{9DE996B2-2E46-3A37-8862-F92C48D91169}"/>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2BCA39FD-4318-EC23-3E73-71249383619E}"/>
              </a:ext>
            </a:extLst>
          </p:cNvPr>
          <p:cNvSpPr>
            <a:spLocks noGrp="1"/>
          </p:cNvSpPr>
          <p:nvPr>
            <p:ph type="sldNum" sz="quarter" idx="12"/>
          </p:nvPr>
        </p:nvSpPr>
        <p:spPr/>
        <p:txBody>
          <a:bodyPr/>
          <a:lstStyle/>
          <a:p>
            <a:fld id="{8777F7CF-6E26-4465-878A-62D910BF2BF2}" type="slidenum">
              <a:rPr lang="de-CH" smtClean="0"/>
              <a:t>‹Nr.›</a:t>
            </a:fld>
            <a:endParaRPr lang="de-CH"/>
          </a:p>
        </p:txBody>
      </p:sp>
    </p:spTree>
    <p:extLst>
      <p:ext uri="{BB962C8B-B14F-4D97-AF65-F5344CB8AC3E}">
        <p14:creationId xmlns:p14="http://schemas.microsoft.com/office/powerpoint/2010/main" val="2039721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455A10-CDB2-3A84-7589-D90ED7685B57}"/>
              </a:ext>
            </a:extLst>
          </p:cNvPr>
          <p:cNvSpPr>
            <a:spLocks noGrp="1"/>
          </p:cNvSpPr>
          <p:nvPr>
            <p:ph type="title"/>
          </p:nvPr>
        </p:nvSpPr>
        <p:spPr/>
        <p:txBody>
          <a:bodyPr/>
          <a:lstStyle/>
          <a:p>
            <a:r>
              <a:rPr lang="de-DE"/>
              <a:t>Mastertitelformat bearbeiten</a:t>
            </a:r>
            <a:endParaRPr lang="de-CH"/>
          </a:p>
        </p:txBody>
      </p:sp>
      <p:sp>
        <p:nvSpPr>
          <p:cNvPr id="3" name="Vertikaler Textplatzhalter 2">
            <a:extLst>
              <a:ext uri="{FF2B5EF4-FFF2-40B4-BE49-F238E27FC236}">
                <a16:creationId xmlns:a16="http://schemas.microsoft.com/office/drawing/2014/main" id="{12B10031-FB66-6AD7-5D03-6063A29128CE}"/>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92BC5BD7-62F7-8E34-A105-CDDAFCB05125}"/>
              </a:ext>
            </a:extLst>
          </p:cNvPr>
          <p:cNvSpPr>
            <a:spLocks noGrp="1"/>
          </p:cNvSpPr>
          <p:nvPr>
            <p:ph type="dt" sz="half" idx="10"/>
          </p:nvPr>
        </p:nvSpPr>
        <p:spPr/>
        <p:txBody>
          <a:bodyPr/>
          <a:lstStyle/>
          <a:p>
            <a:fld id="{AF48489B-B0E4-4BE4-BB2D-452BF5398C80}" type="datetimeFigureOut">
              <a:rPr lang="de-CH" smtClean="0"/>
              <a:t>26.10.2024</a:t>
            </a:fld>
            <a:endParaRPr lang="de-CH"/>
          </a:p>
        </p:txBody>
      </p:sp>
      <p:sp>
        <p:nvSpPr>
          <p:cNvPr id="5" name="Fußzeilenplatzhalter 4">
            <a:extLst>
              <a:ext uri="{FF2B5EF4-FFF2-40B4-BE49-F238E27FC236}">
                <a16:creationId xmlns:a16="http://schemas.microsoft.com/office/drawing/2014/main" id="{7B14642B-14B9-9597-1AC0-5B3822BF5B1C}"/>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3C94E524-58E4-7ACF-C592-AFDBAC3292F4}"/>
              </a:ext>
            </a:extLst>
          </p:cNvPr>
          <p:cNvSpPr>
            <a:spLocks noGrp="1"/>
          </p:cNvSpPr>
          <p:nvPr>
            <p:ph type="sldNum" sz="quarter" idx="12"/>
          </p:nvPr>
        </p:nvSpPr>
        <p:spPr/>
        <p:txBody>
          <a:bodyPr/>
          <a:lstStyle/>
          <a:p>
            <a:fld id="{8777F7CF-6E26-4465-878A-62D910BF2BF2}" type="slidenum">
              <a:rPr lang="de-CH" smtClean="0"/>
              <a:t>‹Nr.›</a:t>
            </a:fld>
            <a:endParaRPr lang="de-CH"/>
          </a:p>
        </p:txBody>
      </p:sp>
    </p:spTree>
    <p:extLst>
      <p:ext uri="{BB962C8B-B14F-4D97-AF65-F5344CB8AC3E}">
        <p14:creationId xmlns:p14="http://schemas.microsoft.com/office/powerpoint/2010/main" val="4147428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1BC3711B-538B-767B-E5C0-DB8917745058}"/>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CH"/>
          </a:p>
        </p:txBody>
      </p:sp>
      <p:sp>
        <p:nvSpPr>
          <p:cNvPr id="3" name="Vertikaler Textplatzhalter 2">
            <a:extLst>
              <a:ext uri="{FF2B5EF4-FFF2-40B4-BE49-F238E27FC236}">
                <a16:creationId xmlns:a16="http://schemas.microsoft.com/office/drawing/2014/main" id="{0DA51515-116E-0661-BFAA-046FE5BC5F7D}"/>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450232CB-DC6E-69F4-DFED-94E2DA44A52D}"/>
              </a:ext>
            </a:extLst>
          </p:cNvPr>
          <p:cNvSpPr>
            <a:spLocks noGrp="1"/>
          </p:cNvSpPr>
          <p:nvPr>
            <p:ph type="dt" sz="half" idx="10"/>
          </p:nvPr>
        </p:nvSpPr>
        <p:spPr/>
        <p:txBody>
          <a:bodyPr/>
          <a:lstStyle/>
          <a:p>
            <a:fld id="{AF48489B-B0E4-4BE4-BB2D-452BF5398C80}" type="datetimeFigureOut">
              <a:rPr lang="de-CH" smtClean="0"/>
              <a:t>26.10.2024</a:t>
            </a:fld>
            <a:endParaRPr lang="de-CH"/>
          </a:p>
        </p:txBody>
      </p:sp>
      <p:sp>
        <p:nvSpPr>
          <p:cNvPr id="5" name="Fußzeilenplatzhalter 4">
            <a:extLst>
              <a:ext uri="{FF2B5EF4-FFF2-40B4-BE49-F238E27FC236}">
                <a16:creationId xmlns:a16="http://schemas.microsoft.com/office/drawing/2014/main" id="{FD6B303F-9112-C5DD-2A55-03037AFF4C93}"/>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B070457B-FE64-F25A-2DC4-626C2CED0F8C}"/>
              </a:ext>
            </a:extLst>
          </p:cNvPr>
          <p:cNvSpPr>
            <a:spLocks noGrp="1"/>
          </p:cNvSpPr>
          <p:nvPr>
            <p:ph type="sldNum" sz="quarter" idx="12"/>
          </p:nvPr>
        </p:nvSpPr>
        <p:spPr/>
        <p:txBody>
          <a:bodyPr/>
          <a:lstStyle/>
          <a:p>
            <a:fld id="{8777F7CF-6E26-4465-878A-62D910BF2BF2}" type="slidenum">
              <a:rPr lang="de-CH" smtClean="0"/>
              <a:t>‹Nr.›</a:t>
            </a:fld>
            <a:endParaRPr lang="de-CH"/>
          </a:p>
        </p:txBody>
      </p:sp>
    </p:spTree>
    <p:extLst>
      <p:ext uri="{BB962C8B-B14F-4D97-AF65-F5344CB8AC3E}">
        <p14:creationId xmlns:p14="http://schemas.microsoft.com/office/powerpoint/2010/main" val="29398984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de-DE"/>
              <a:t>Titelmasterformat durch Klicken bearbeiten</a:t>
            </a:r>
            <a:endParaRPr lang="de-CH"/>
          </a:p>
        </p:txBody>
      </p:sp>
      <p:sp>
        <p:nvSpPr>
          <p:cNvPr id="3" name="Unt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de-CH"/>
          </a:p>
        </p:txBody>
      </p:sp>
      <p:sp>
        <p:nvSpPr>
          <p:cNvPr id="4" name="Datumsplatzhalter 3"/>
          <p:cNvSpPr>
            <a:spLocks noGrp="1"/>
          </p:cNvSpPr>
          <p:nvPr>
            <p:ph type="dt" sz="half" idx="10"/>
          </p:nvPr>
        </p:nvSpPr>
        <p:spPr/>
        <p:txBody>
          <a:bodyPr/>
          <a:lstStyle/>
          <a:p>
            <a:fld id="{E22A9A0B-EC92-4549-94B8-888EB74B4D1F}" type="datetimeFigureOut">
              <a:rPr lang="de-CH" smtClean="0"/>
              <a:t>26.10.2024</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0AB24CFB-1A61-4262-8A73-7965BA85A627}" type="slidenum">
              <a:rPr lang="de-CH" smtClean="0"/>
              <a:t>‹Nr.›</a:t>
            </a:fld>
            <a:endParaRPr lang="de-CH"/>
          </a:p>
        </p:txBody>
      </p:sp>
    </p:spTree>
    <p:extLst>
      <p:ext uri="{BB962C8B-B14F-4D97-AF65-F5344CB8AC3E}">
        <p14:creationId xmlns:p14="http://schemas.microsoft.com/office/powerpoint/2010/main" val="20597817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E22A9A0B-EC92-4549-94B8-888EB74B4D1F}" type="datetimeFigureOut">
              <a:rPr lang="de-CH" smtClean="0"/>
              <a:t>26.10.2024</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0AB24CFB-1A61-4262-8A73-7965BA85A627}" type="slidenum">
              <a:rPr lang="de-CH" smtClean="0"/>
              <a:t>‹Nr.›</a:t>
            </a:fld>
            <a:endParaRPr lang="de-CH"/>
          </a:p>
        </p:txBody>
      </p:sp>
    </p:spTree>
    <p:extLst>
      <p:ext uri="{BB962C8B-B14F-4D97-AF65-F5344CB8AC3E}">
        <p14:creationId xmlns:p14="http://schemas.microsoft.com/office/powerpoint/2010/main" val="38296080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de-DE"/>
              <a:t>Titelmasterformat durch Klicken bearbeiten</a:t>
            </a:r>
            <a:endParaRPr lang="de-CH"/>
          </a:p>
        </p:txBody>
      </p:sp>
      <p:sp>
        <p:nvSpPr>
          <p:cNvPr id="3" name="Textplatzhalt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E22A9A0B-EC92-4549-94B8-888EB74B4D1F}" type="datetimeFigureOut">
              <a:rPr lang="de-CH" smtClean="0"/>
              <a:t>26.10.2024</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0AB24CFB-1A61-4262-8A73-7965BA85A627}" type="slidenum">
              <a:rPr lang="de-CH" smtClean="0"/>
              <a:t>‹Nr.›</a:t>
            </a:fld>
            <a:endParaRPr lang="de-CH"/>
          </a:p>
        </p:txBody>
      </p:sp>
    </p:spTree>
    <p:extLst>
      <p:ext uri="{BB962C8B-B14F-4D97-AF65-F5344CB8AC3E}">
        <p14:creationId xmlns:p14="http://schemas.microsoft.com/office/powerpoint/2010/main" val="36735794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p:cNvSpPr>
            <a:spLocks noGrp="1"/>
          </p:cNvSpPr>
          <p:nvPr>
            <p:ph type="dt" sz="half" idx="10"/>
          </p:nvPr>
        </p:nvSpPr>
        <p:spPr/>
        <p:txBody>
          <a:bodyPr/>
          <a:lstStyle/>
          <a:p>
            <a:fld id="{E22A9A0B-EC92-4549-94B8-888EB74B4D1F}" type="datetimeFigureOut">
              <a:rPr lang="de-CH" smtClean="0"/>
              <a:t>26.10.2024</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0AB24CFB-1A61-4262-8A73-7965BA85A627}" type="slidenum">
              <a:rPr lang="de-CH" smtClean="0"/>
              <a:t>‹Nr.›</a:t>
            </a:fld>
            <a:endParaRPr lang="de-CH"/>
          </a:p>
        </p:txBody>
      </p:sp>
    </p:spTree>
    <p:extLst>
      <p:ext uri="{BB962C8B-B14F-4D97-AF65-F5344CB8AC3E}">
        <p14:creationId xmlns:p14="http://schemas.microsoft.com/office/powerpoint/2010/main" val="27142343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CH"/>
          </a:p>
        </p:txBody>
      </p:sp>
      <p:sp>
        <p:nvSpPr>
          <p:cNvPr id="3" name="Textplatzhalt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p:cNvSpPr>
            <a:spLocks noGrp="1"/>
          </p:cNvSpPr>
          <p:nvPr>
            <p:ph type="dt" sz="half" idx="10"/>
          </p:nvPr>
        </p:nvSpPr>
        <p:spPr/>
        <p:txBody>
          <a:bodyPr/>
          <a:lstStyle/>
          <a:p>
            <a:fld id="{E22A9A0B-EC92-4549-94B8-888EB74B4D1F}" type="datetimeFigureOut">
              <a:rPr lang="de-CH" smtClean="0"/>
              <a:t>26.10.2024</a:t>
            </a:fld>
            <a:endParaRPr lang="de-CH"/>
          </a:p>
        </p:txBody>
      </p:sp>
      <p:sp>
        <p:nvSpPr>
          <p:cNvPr id="8" name="Fußzeilenplatzhalter 7"/>
          <p:cNvSpPr>
            <a:spLocks noGrp="1"/>
          </p:cNvSpPr>
          <p:nvPr>
            <p:ph type="ftr" sz="quarter" idx="11"/>
          </p:nvPr>
        </p:nvSpPr>
        <p:spPr/>
        <p:txBody>
          <a:bodyPr/>
          <a:lstStyle/>
          <a:p>
            <a:endParaRPr lang="de-CH"/>
          </a:p>
        </p:txBody>
      </p:sp>
      <p:sp>
        <p:nvSpPr>
          <p:cNvPr id="9" name="Foliennummernplatzhalter 8"/>
          <p:cNvSpPr>
            <a:spLocks noGrp="1"/>
          </p:cNvSpPr>
          <p:nvPr>
            <p:ph type="sldNum" sz="quarter" idx="12"/>
          </p:nvPr>
        </p:nvSpPr>
        <p:spPr/>
        <p:txBody>
          <a:bodyPr/>
          <a:lstStyle/>
          <a:p>
            <a:fld id="{0AB24CFB-1A61-4262-8A73-7965BA85A627}" type="slidenum">
              <a:rPr lang="de-CH" smtClean="0"/>
              <a:t>‹Nr.›</a:t>
            </a:fld>
            <a:endParaRPr lang="de-CH"/>
          </a:p>
        </p:txBody>
      </p:sp>
    </p:spTree>
    <p:extLst>
      <p:ext uri="{BB962C8B-B14F-4D97-AF65-F5344CB8AC3E}">
        <p14:creationId xmlns:p14="http://schemas.microsoft.com/office/powerpoint/2010/main" val="35556076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Datumsplatzhalter 2"/>
          <p:cNvSpPr>
            <a:spLocks noGrp="1"/>
          </p:cNvSpPr>
          <p:nvPr>
            <p:ph type="dt" sz="half" idx="10"/>
          </p:nvPr>
        </p:nvSpPr>
        <p:spPr/>
        <p:txBody>
          <a:bodyPr/>
          <a:lstStyle/>
          <a:p>
            <a:fld id="{E22A9A0B-EC92-4549-94B8-888EB74B4D1F}" type="datetimeFigureOut">
              <a:rPr lang="de-CH" smtClean="0"/>
              <a:t>26.10.2024</a:t>
            </a:fld>
            <a:endParaRPr lang="de-CH"/>
          </a:p>
        </p:txBody>
      </p:sp>
      <p:sp>
        <p:nvSpPr>
          <p:cNvPr id="4" name="Fußzeilenplatzhalter 3"/>
          <p:cNvSpPr>
            <a:spLocks noGrp="1"/>
          </p:cNvSpPr>
          <p:nvPr>
            <p:ph type="ftr" sz="quarter" idx="11"/>
          </p:nvPr>
        </p:nvSpPr>
        <p:spPr/>
        <p:txBody>
          <a:bodyPr/>
          <a:lstStyle/>
          <a:p>
            <a:endParaRPr lang="de-CH"/>
          </a:p>
        </p:txBody>
      </p:sp>
      <p:sp>
        <p:nvSpPr>
          <p:cNvPr id="5" name="Foliennummernplatzhalter 4"/>
          <p:cNvSpPr>
            <a:spLocks noGrp="1"/>
          </p:cNvSpPr>
          <p:nvPr>
            <p:ph type="sldNum" sz="quarter" idx="12"/>
          </p:nvPr>
        </p:nvSpPr>
        <p:spPr/>
        <p:txBody>
          <a:bodyPr/>
          <a:lstStyle/>
          <a:p>
            <a:fld id="{0AB24CFB-1A61-4262-8A73-7965BA85A627}" type="slidenum">
              <a:rPr lang="de-CH" smtClean="0"/>
              <a:t>‹Nr.›</a:t>
            </a:fld>
            <a:endParaRPr lang="de-CH"/>
          </a:p>
        </p:txBody>
      </p:sp>
    </p:spTree>
    <p:extLst>
      <p:ext uri="{BB962C8B-B14F-4D97-AF65-F5344CB8AC3E}">
        <p14:creationId xmlns:p14="http://schemas.microsoft.com/office/powerpoint/2010/main" val="22085735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E22A9A0B-EC92-4549-94B8-888EB74B4D1F}" type="datetimeFigureOut">
              <a:rPr lang="de-CH" smtClean="0"/>
              <a:t>26.10.2024</a:t>
            </a:fld>
            <a:endParaRPr lang="de-CH"/>
          </a:p>
        </p:txBody>
      </p:sp>
      <p:sp>
        <p:nvSpPr>
          <p:cNvPr id="3" name="Fußzeilenplatzhalter 2"/>
          <p:cNvSpPr>
            <a:spLocks noGrp="1"/>
          </p:cNvSpPr>
          <p:nvPr>
            <p:ph type="ftr" sz="quarter" idx="11"/>
          </p:nvPr>
        </p:nvSpPr>
        <p:spPr/>
        <p:txBody>
          <a:bodyPr/>
          <a:lstStyle/>
          <a:p>
            <a:endParaRPr lang="de-CH"/>
          </a:p>
        </p:txBody>
      </p:sp>
      <p:sp>
        <p:nvSpPr>
          <p:cNvPr id="4" name="Foliennummernplatzhalter 3"/>
          <p:cNvSpPr>
            <a:spLocks noGrp="1"/>
          </p:cNvSpPr>
          <p:nvPr>
            <p:ph type="sldNum" sz="quarter" idx="12"/>
          </p:nvPr>
        </p:nvSpPr>
        <p:spPr/>
        <p:txBody>
          <a:bodyPr/>
          <a:lstStyle/>
          <a:p>
            <a:fld id="{0AB24CFB-1A61-4262-8A73-7965BA85A627}" type="slidenum">
              <a:rPr lang="de-CH" smtClean="0"/>
              <a:t>‹Nr.›</a:t>
            </a:fld>
            <a:endParaRPr lang="de-CH"/>
          </a:p>
        </p:txBody>
      </p:sp>
    </p:spTree>
    <p:extLst>
      <p:ext uri="{BB962C8B-B14F-4D97-AF65-F5344CB8AC3E}">
        <p14:creationId xmlns:p14="http://schemas.microsoft.com/office/powerpoint/2010/main" val="1304959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de-DE"/>
              <a:t>Titelmasterformat durch Klicken bearbeiten</a:t>
            </a:r>
            <a:endParaRPr lang="de-CH"/>
          </a:p>
        </p:txBody>
      </p:sp>
      <p:sp>
        <p:nvSpPr>
          <p:cNvPr id="3" name="Inhaltsplatzhalt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E22A9A0B-EC92-4549-94B8-888EB74B4D1F}" type="datetimeFigureOut">
              <a:rPr lang="de-CH" smtClean="0"/>
              <a:t>26.10.2024</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0AB24CFB-1A61-4262-8A73-7965BA85A627}" type="slidenum">
              <a:rPr lang="de-CH" smtClean="0"/>
              <a:t>‹Nr.›</a:t>
            </a:fld>
            <a:endParaRPr lang="de-CH"/>
          </a:p>
        </p:txBody>
      </p:sp>
    </p:spTree>
    <p:extLst>
      <p:ext uri="{BB962C8B-B14F-4D97-AF65-F5344CB8AC3E}">
        <p14:creationId xmlns:p14="http://schemas.microsoft.com/office/powerpoint/2010/main" val="3280752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856CB4-DEC3-FD9B-F926-9A5AF510D7BF}"/>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8A368E3A-25EF-36F2-D347-F67AB5D816D3}"/>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B7379163-1ADA-CAAF-63AF-E35CF08F6691}"/>
              </a:ext>
            </a:extLst>
          </p:cNvPr>
          <p:cNvSpPr>
            <a:spLocks noGrp="1"/>
          </p:cNvSpPr>
          <p:nvPr>
            <p:ph type="dt" sz="half" idx="10"/>
          </p:nvPr>
        </p:nvSpPr>
        <p:spPr/>
        <p:txBody>
          <a:bodyPr/>
          <a:lstStyle/>
          <a:p>
            <a:fld id="{AF48489B-B0E4-4BE4-BB2D-452BF5398C80}" type="datetimeFigureOut">
              <a:rPr lang="de-CH" smtClean="0"/>
              <a:t>26.10.2024</a:t>
            </a:fld>
            <a:endParaRPr lang="de-CH"/>
          </a:p>
        </p:txBody>
      </p:sp>
      <p:sp>
        <p:nvSpPr>
          <p:cNvPr id="5" name="Fußzeilenplatzhalter 4">
            <a:extLst>
              <a:ext uri="{FF2B5EF4-FFF2-40B4-BE49-F238E27FC236}">
                <a16:creationId xmlns:a16="http://schemas.microsoft.com/office/drawing/2014/main" id="{C74EAB66-B8FF-161F-B439-25A6BF57C56D}"/>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D26FCBF7-082D-3A9F-80D4-143E1BDF7EE8}"/>
              </a:ext>
            </a:extLst>
          </p:cNvPr>
          <p:cNvSpPr>
            <a:spLocks noGrp="1"/>
          </p:cNvSpPr>
          <p:nvPr>
            <p:ph type="sldNum" sz="quarter" idx="12"/>
          </p:nvPr>
        </p:nvSpPr>
        <p:spPr/>
        <p:txBody>
          <a:bodyPr/>
          <a:lstStyle/>
          <a:p>
            <a:fld id="{8777F7CF-6E26-4465-878A-62D910BF2BF2}" type="slidenum">
              <a:rPr lang="de-CH" smtClean="0"/>
              <a:t>‹Nr.›</a:t>
            </a:fld>
            <a:endParaRPr lang="de-CH"/>
          </a:p>
        </p:txBody>
      </p:sp>
    </p:spTree>
    <p:extLst>
      <p:ext uri="{BB962C8B-B14F-4D97-AF65-F5344CB8AC3E}">
        <p14:creationId xmlns:p14="http://schemas.microsoft.com/office/powerpoint/2010/main" val="9189119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de-DE"/>
              <a:t>Titelmasterformat durch Klicken bearbeiten</a:t>
            </a:r>
            <a:endParaRPr lang="de-CH"/>
          </a:p>
        </p:txBody>
      </p:sp>
      <p:sp>
        <p:nvSpPr>
          <p:cNvPr id="3" name="Bildplatzhalt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E22A9A0B-EC92-4549-94B8-888EB74B4D1F}" type="datetimeFigureOut">
              <a:rPr lang="de-CH" smtClean="0"/>
              <a:t>26.10.2024</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0AB24CFB-1A61-4262-8A73-7965BA85A627}" type="slidenum">
              <a:rPr lang="de-CH" smtClean="0"/>
              <a:t>‹Nr.›</a:t>
            </a:fld>
            <a:endParaRPr lang="de-CH"/>
          </a:p>
        </p:txBody>
      </p:sp>
    </p:spTree>
    <p:extLst>
      <p:ext uri="{BB962C8B-B14F-4D97-AF65-F5344CB8AC3E}">
        <p14:creationId xmlns:p14="http://schemas.microsoft.com/office/powerpoint/2010/main" val="42246059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E22A9A0B-EC92-4549-94B8-888EB74B4D1F}" type="datetimeFigureOut">
              <a:rPr lang="de-CH" smtClean="0"/>
              <a:t>26.10.2024</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0AB24CFB-1A61-4262-8A73-7965BA85A627}" type="slidenum">
              <a:rPr lang="de-CH" smtClean="0"/>
              <a:t>‹Nr.›</a:t>
            </a:fld>
            <a:endParaRPr lang="de-CH"/>
          </a:p>
        </p:txBody>
      </p:sp>
    </p:spTree>
    <p:extLst>
      <p:ext uri="{BB962C8B-B14F-4D97-AF65-F5344CB8AC3E}">
        <p14:creationId xmlns:p14="http://schemas.microsoft.com/office/powerpoint/2010/main" val="22320686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839200" y="274639"/>
            <a:ext cx="2743200" cy="5851525"/>
          </a:xfr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609600" y="274639"/>
            <a:ext cx="80264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E22A9A0B-EC92-4549-94B8-888EB74B4D1F}" type="datetimeFigureOut">
              <a:rPr lang="de-CH" smtClean="0"/>
              <a:t>26.10.2024</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0AB24CFB-1A61-4262-8A73-7965BA85A627}" type="slidenum">
              <a:rPr lang="de-CH" smtClean="0"/>
              <a:t>‹Nr.›</a:t>
            </a:fld>
            <a:endParaRPr lang="de-CH"/>
          </a:p>
        </p:txBody>
      </p:sp>
    </p:spTree>
    <p:extLst>
      <p:ext uri="{BB962C8B-B14F-4D97-AF65-F5344CB8AC3E}">
        <p14:creationId xmlns:p14="http://schemas.microsoft.com/office/powerpoint/2010/main" val="4006085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355026-C722-6978-3A4A-2DAFC58CC466}"/>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de-CH"/>
          </a:p>
        </p:txBody>
      </p:sp>
      <p:sp>
        <p:nvSpPr>
          <p:cNvPr id="3" name="Textplatzhalter 2">
            <a:extLst>
              <a:ext uri="{FF2B5EF4-FFF2-40B4-BE49-F238E27FC236}">
                <a16:creationId xmlns:a16="http://schemas.microsoft.com/office/drawing/2014/main" id="{056AFB57-2EB4-E093-D82F-68FDA902BAD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01B39BF-B984-74FF-69E4-AD2D74623145}"/>
              </a:ext>
            </a:extLst>
          </p:cNvPr>
          <p:cNvSpPr>
            <a:spLocks noGrp="1"/>
          </p:cNvSpPr>
          <p:nvPr>
            <p:ph type="dt" sz="half" idx="10"/>
          </p:nvPr>
        </p:nvSpPr>
        <p:spPr/>
        <p:txBody>
          <a:bodyPr/>
          <a:lstStyle/>
          <a:p>
            <a:fld id="{AF48489B-B0E4-4BE4-BB2D-452BF5398C80}" type="datetimeFigureOut">
              <a:rPr lang="de-CH" smtClean="0"/>
              <a:t>26.10.2024</a:t>
            </a:fld>
            <a:endParaRPr lang="de-CH"/>
          </a:p>
        </p:txBody>
      </p:sp>
      <p:sp>
        <p:nvSpPr>
          <p:cNvPr id="5" name="Fußzeilenplatzhalter 4">
            <a:extLst>
              <a:ext uri="{FF2B5EF4-FFF2-40B4-BE49-F238E27FC236}">
                <a16:creationId xmlns:a16="http://schemas.microsoft.com/office/drawing/2014/main" id="{4A848CBB-C672-919B-2A85-BD50F6494C3B}"/>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9091B2FA-CDB4-1636-7BED-E1F6510B8DD9}"/>
              </a:ext>
            </a:extLst>
          </p:cNvPr>
          <p:cNvSpPr>
            <a:spLocks noGrp="1"/>
          </p:cNvSpPr>
          <p:nvPr>
            <p:ph type="sldNum" sz="quarter" idx="12"/>
          </p:nvPr>
        </p:nvSpPr>
        <p:spPr/>
        <p:txBody>
          <a:bodyPr/>
          <a:lstStyle/>
          <a:p>
            <a:fld id="{8777F7CF-6E26-4465-878A-62D910BF2BF2}" type="slidenum">
              <a:rPr lang="de-CH" smtClean="0"/>
              <a:t>‹Nr.›</a:t>
            </a:fld>
            <a:endParaRPr lang="de-CH"/>
          </a:p>
        </p:txBody>
      </p:sp>
    </p:spTree>
    <p:extLst>
      <p:ext uri="{BB962C8B-B14F-4D97-AF65-F5344CB8AC3E}">
        <p14:creationId xmlns:p14="http://schemas.microsoft.com/office/powerpoint/2010/main" val="3601492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6EFE63-101E-4C70-B12D-E23BB87B858D}"/>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CA01581B-5698-D5BD-91F1-804FAFB8F7BC}"/>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a:extLst>
              <a:ext uri="{FF2B5EF4-FFF2-40B4-BE49-F238E27FC236}">
                <a16:creationId xmlns:a16="http://schemas.microsoft.com/office/drawing/2014/main" id="{4F52D2BA-E432-BC28-2899-26838B708086}"/>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a:extLst>
              <a:ext uri="{FF2B5EF4-FFF2-40B4-BE49-F238E27FC236}">
                <a16:creationId xmlns:a16="http://schemas.microsoft.com/office/drawing/2014/main" id="{B2010AD6-117A-94E5-3381-C7911D8EC742}"/>
              </a:ext>
            </a:extLst>
          </p:cNvPr>
          <p:cNvSpPr>
            <a:spLocks noGrp="1"/>
          </p:cNvSpPr>
          <p:nvPr>
            <p:ph type="dt" sz="half" idx="10"/>
          </p:nvPr>
        </p:nvSpPr>
        <p:spPr/>
        <p:txBody>
          <a:bodyPr/>
          <a:lstStyle/>
          <a:p>
            <a:fld id="{AF48489B-B0E4-4BE4-BB2D-452BF5398C80}" type="datetimeFigureOut">
              <a:rPr lang="de-CH" smtClean="0"/>
              <a:t>26.10.2024</a:t>
            </a:fld>
            <a:endParaRPr lang="de-CH"/>
          </a:p>
        </p:txBody>
      </p:sp>
      <p:sp>
        <p:nvSpPr>
          <p:cNvPr id="6" name="Fußzeilenplatzhalter 5">
            <a:extLst>
              <a:ext uri="{FF2B5EF4-FFF2-40B4-BE49-F238E27FC236}">
                <a16:creationId xmlns:a16="http://schemas.microsoft.com/office/drawing/2014/main" id="{EC94C7AC-998C-87E3-A58B-66F759D77A45}"/>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96D3A4BB-0E6A-D6D9-1EBF-9467F6C6AE94}"/>
              </a:ext>
            </a:extLst>
          </p:cNvPr>
          <p:cNvSpPr>
            <a:spLocks noGrp="1"/>
          </p:cNvSpPr>
          <p:nvPr>
            <p:ph type="sldNum" sz="quarter" idx="12"/>
          </p:nvPr>
        </p:nvSpPr>
        <p:spPr/>
        <p:txBody>
          <a:bodyPr/>
          <a:lstStyle/>
          <a:p>
            <a:fld id="{8777F7CF-6E26-4465-878A-62D910BF2BF2}" type="slidenum">
              <a:rPr lang="de-CH" smtClean="0"/>
              <a:t>‹Nr.›</a:t>
            </a:fld>
            <a:endParaRPr lang="de-CH"/>
          </a:p>
        </p:txBody>
      </p:sp>
    </p:spTree>
    <p:extLst>
      <p:ext uri="{BB962C8B-B14F-4D97-AF65-F5344CB8AC3E}">
        <p14:creationId xmlns:p14="http://schemas.microsoft.com/office/powerpoint/2010/main" val="2352028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A9B1A7-C59A-ABFA-AA08-760450DA7BA2}"/>
              </a:ext>
            </a:extLst>
          </p:cNvPr>
          <p:cNvSpPr>
            <a:spLocks noGrp="1"/>
          </p:cNvSpPr>
          <p:nvPr>
            <p:ph type="title"/>
          </p:nvPr>
        </p:nvSpPr>
        <p:spPr>
          <a:xfrm>
            <a:off x="839788" y="365125"/>
            <a:ext cx="10515600" cy="1325563"/>
          </a:xfrm>
        </p:spPr>
        <p:txBody>
          <a:bodyPr/>
          <a:lstStyle/>
          <a:p>
            <a:r>
              <a:rPr lang="de-DE"/>
              <a:t>Mastertitelformat bearbeiten</a:t>
            </a:r>
            <a:endParaRPr lang="de-CH"/>
          </a:p>
        </p:txBody>
      </p:sp>
      <p:sp>
        <p:nvSpPr>
          <p:cNvPr id="3" name="Textplatzhalter 2">
            <a:extLst>
              <a:ext uri="{FF2B5EF4-FFF2-40B4-BE49-F238E27FC236}">
                <a16:creationId xmlns:a16="http://schemas.microsoft.com/office/drawing/2014/main" id="{F4E903AC-7C1A-552D-662C-DABC011D8C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19834DC8-BB71-2344-20D0-9843591A0533}"/>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a:extLst>
              <a:ext uri="{FF2B5EF4-FFF2-40B4-BE49-F238E27FC236}">
                <a16:creationId xmlns:a16="http://schemas.microsoft.com/office/drawing/2014/main" id="{F70A8D14-B4C7-8668-3152-5C96316408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FF689374-4827-F585-A40E-A1BA03ADF994}"/>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a:extLst>
              <a:ext uri="{FF2B5EF4-FFF2-40B4-BE49-F238E27FC236}">
                <a16:creationId xmlns:a16="http://schemas.microsoft.com/office/drawing/2014/main" id="{7AE619FF-C7A4-E511-DFAA-9FA6AF55ECAF}"/>
              </a:ext>
            </a:extLst>
          </p:cNvPr>
          <p:cNvSpPr>
            <a:spLocks noGrp="1"/>
          </p:cNvSpPr>
          <p:nvPr>
            <p:ph type="dt" sz="half" idx="10"/>
          </p:nvPr>
        </p:nvSpPr>
        <p:spPr/>
        <p:txBody>
          <a:bodyPr/>
          <a:lstStyle/>
          <a:p>
            <a:fld id="{AF48489B-B0E4-4BE4-BB2D-452BF5398C80}" type="datetimeFigureOut">
              <a:rPr lang="de-CH" smtClean="0"/>
              <a:t>26.10.2024</a:t>
            </a:fld>
            <a:endParaRPr lang="de-CH"/>
          </a:p>
        </p:txBody>
      </p:sp>
      <p:sp>
        <p:nvSpPr>
          <p:cNvPr id="8" name="Fußzeilenplatzhalter 7">
            <a:extLst>
              <a:ext uri="{FF2B5EF4-FFF2-40B4-BE49-F238E27FC236}">
                <a16:creationId xmlns:a16="http://schemas.microsoft.com/office/drawing/2014/main" id="{B1E6D0E4-0F55-8EED-4DA3-EA948724D3BD}"/>
              </a:ext>
            </a:extLst>
          </p:cNvPr>
          <p:cNvSpPr>
            <a:spLocks noGrp="1"/>
          </p:cNvSpPr>
          <p:nvPr>
            <p:ph type="ftr" sz="quarter" idx="11"/>
          </p:nvPr>
        </p:nvSpPr>
        <p:spPr/>
        <p:txBody>
          <a:bodyPr/>
          <a:lstStyle/>
          <a:p>
            <a:endParaRPr lang="de-CH"/>
          </a:p>
        </p:txBody>
      </p:sp>
      <p:sp>
        <p:nvSpPr>
          <p:cNvPr id="9" name="Foliennummernplatzhalter 8">
            <a:extLst>
              <a:ext uri="{FF2B5EF4-FFF2-40B4-BE49-F238E27FC236}">
                <a16:creationId xmlns:a16="http://schemas.microsoft.com/office/drawing/2014/main" id="{B6E1D61E-1CD9-2A32-DB48-E1BA178E0587}"/>
              </a:ext>
            </a:extLst>
          </p:cNvPr>
          <p:cNvSpPr>
            <a:spLocks noGrp="1"/>
          </p:cNvSpPr>
          <p:nvPr>
            <p:ph type="sldNum" sz="quarter" idx="12"/>
          </p:nvPr>
        </p:nvSpPr>
        <p:spPr/>
        <p:txBody>
          <a:bodyPr/>
          <a:lstStyle/>
          <a:p>
            <a:fld id="{8777F7CF-6E26-4465-878A-62D910BF2BF2}" type="slidenum">
              <a:rPr lang="de-CH" smtClean="0"/>
              <a:t>‹Nr.›</a:t>
            </a:fld>
            <a:endParaRPr lang="de-CH"/>
          </a:p>
        </p:txBody>
      </p:sp>
    </p:spTree>
    <p:extLst>
      <p:ext uri="{BB962C8B-B14F-4D97-AF65-F5344CB8AC3E}">
        <p14:creationId xmlns:p14="http://schemas.microsoft.com/office/powerpoint/2010/main" val="4071235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FF7BE8-F6EF-346B-BC26-B547749DD79F}"/>
              </a:ext>
            </a:extLst>
          </p:cNvPr>
          <p:cNvSpPr>
            <a:spLocks noGrp="1"/>
          </p:cNvSpPr>
          <p:nvPr>
            <p:ph type="title"/>
          </p:nvPr>
        </p:nvSpPr>
        <p:spPr/>
        <p:txBody>
          <a:bodyPr/>
          <a:lstStyle/>
          <a:p>
            <a:r>
              <a:rPr lang="de-DE"/>
              <a:t>Mastertitelformat bearbeiten</a:t>
            </a:r>
            <a:endParaRPr lang="de-CH"/>
          </a:p>
        </p:txBody>
      </p:sp>
      <p:sp>
        <p:nvSpPr>
          <p:cNvPr id="3" name="Datumsplatzhalter 2">
            <a:extLst>
              <a:ext uri="{FF2B5EF4-FFF2-40B4-BE49-F238E27FC236}">
                <a16:creationId xmlns:a16="http://schemas.microsoft.com/office/drawing/2014/main" id="{26A4B6E3-11D7-CD03-2986-0BB3DBBCC8FB}"/>
              </a:ext>
            </a:extLst>
          </p:cNvPr>
          <p:cNvSpPr>
            <a:spLocks noGrp="1"/>
          </p:cNvSpPr>
          <p:nvPr>
            <p:ph type="dt" sz="half" idx="10"/>
          </p:nvPr>
        </p:nvSpPr>
        <p:spPr/>
        <p:txBody>
          <a:bodyPr/>
          <a:lstStyle/>
          <a:p>
            <a:fld id="{AF48489B-B0E4-4BE4-BB2D-452BF5398C80}" type="datetimeFigureOut">
              <a:rPr lang="de-CH" smtClean="0"/>
              <a:t>26.10.2024</a:t>
            </a:fld>
            <a:endParaRPr lang="de-CH"/>
          </a:p>
        </p:txBody>
      </p:sp>
      <p:sp>
        <p:nvSpPr>
          <p:cNvPr id="4" name="Fußzeilenplatzhalter 3">
            <a:extLst>
              <a:ext uri="{FF2B5EF4-FFF2-40B4-BE49-F238E27FC236}">
                <a16:creationId xmlns:a16="http://schemas.microsoft.com/office/drawing/2014/main" id="{1D9FE090-52A2-8327-6E33-17779040336F}"/>
              </a:ext>
            </a:extLst>
          </p:cNvPr>
          <p:cNvSpPr>
            <a:spLocks noGrp="1"/>
          </p:cNvSpPr>
          <p:nvPr>
            <p:ph type="ftr" sz="quarter" idx="11"/>
          </p:nvPr>
        </p:nvSpPr>
        <p:spPr/>
        <p:txBody>
          <a:bodyPr/>
          <a:lstStyle/>
          <a:p>
            <a:endParaRPr lang="de-CH"/>
          </a:p>
        </p:txBody>
      </p:sp>
      <p:sp>
        <p:nvSpPr>
          <p:cNvPr id="5" name="Foliennummernplatzhalter 4">
            <a:extLst>
              <a:ext uri="{FF2B5EF4-FFF2-40B4-BE49-F238E27FC236}">
                <a16:creationId xmlns:a16="http://schemas.microsoft.com/office/drawing/2014/main" id="{1B517C83-B7CC-72DD-753E-0B5EDDAC30BC}"/>
              </a:ext>
            </a:extLst>
          </p:cNvPr>
          <p:cNvSpPr>
            <a:spLocks noGrp="1"/>
          </p:cNvSpPr>
          <p:nvPr>
            <p:ph type="sldNum" sz="quarter" idx="12"/>
          </p:nvPr>
        </p:nvSpPr>
        <p:spPr/>
        <p:txBody>
          <a:bodyPr/>
          <a:lstStyle/>
          <a:p>
            <a:fld id="{8777F7CF-6E26-4465-878A-62D910BF2BF2}" type="slidenum">
              <a:rPr lang="de-CH" smtClean="0"/>
              <a:t>‹Nr.›</a:t>
            </a:fld>
            <a:endParaRPr lang="de-CH"/>
          </a:p>
        </p:txBody>
      </p:sp>
    </p:spTree>
    <p:extLst>
      <p:ext uri="{BB962C8B-B14F-4D97-AF65-F5344CB8AC3E}">
        <p14:creationId xmlns:p14="http://schemas.microsoft.com/office/powerpoint/2010/main" val="252426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72219B13-3FE0-EC1E-9C8A-33CF17AB2A7D}"/>
              </a:ext>
            </a:extLst>
          </p:cNvPr>
          <p:cNvSpPr>
            <a:spLocks noGrp="1"/>
          </p:cNvSpPr>
          <p:nvPr>
            <p:ph type="dt" sz="half" idx="10"/>
          </p:nvPr>
        </p:nvSpPr>
        <p:spPr/>
        <p:txBody>
          <a:bodyPr/>
          <a:lstStyle/>
          <a:p>
            <a:fld id="{AF48489B-B0E4-4BE4-BB2D-452BF5398C80}" type="datetimeFigureOut">
              <a:rPr lang="de-CH" smtClean="0"/>
              <a:t>26.10.2024</a:t>
            </a:fld>
            <a:endParaRPr lang="de-CH"/>
          </a:p>
        </p:txBody>
      </p:sp>
      <p:sp>
        <p:nvSpPr>
          <p:cNvPr id="3" name="Fußzeilenplatzhalter 2">
            <a:extLst>
              <a:ext uri="{FF2B5EF4-FFF2-40B4-BE49-F238E27FC236}">
                <a16:creationId xmlns:a16="http://schemas.microsoft.com/office/drawing/2014/main" id="{83089CB0-5868-12D1-683B-0610D5FEA9F9}"/>
              </a:ext>
            </a:extLst>
          </p:cNvPr>
          <p:cNvSpPr>
            <a:spLocks noGrp="1"/>
          </p:cNvSpPr>
          <p:nvPr>
            <p:ph type="ftr" sz="quarter" idx="11"/>
          </p:nvPr>
        </p:nvSpPr>
        <p:spPr/>
        <p:txBody>
          <a:bodyPr/>
          <a:lstStyle/>
          <a:p>
            <a:endParaRPr lang="de-CH"/>
          </a:p>
        </p:txBody>
      </p:sp>
      <p:sp>
        <p:nvSpPr>
          <p:cNvPr id="4" name="Foliennummernplatzhalter 3">
            <a:extLst>
              <a:ext uri="{FF2B5EF4-FFF2-40B4-BE49-F238E27FC236}">
                <a16:creationId xmlns:a16="http://schemas.microsoft.com/office/drawing/2014/main" id="{C73CA399-1BA9-7D86-0628-F50BD32254B7}"/>
              </a:ext>
            </a:extLst>
          </p:cNvPr>
          <p:cNvSpPr>
            <a:spLocks noGrp="1"/>
          </p:cNvSpPr>
          <p:nvPr>
            <p:ph type="sldNum" sz="quarter" idx="12"/>
          </p:nvPr>
        </p:nvSpPr>
        <p:spPr/>
        <p:txBody>
          <a:bodyPr/>
          <a:lstStyle/>
          <a:p>
            <a:fld id="{8777F7CF-6E26-4465-878A-62D910BF2BF2}" type="slidenum">
              <a:rPr lang="de-CH" smtClean="0"/>
              <a:t>‹Nr.›</a:t>
            </a:fld>
            <a:endParaRPr lang="de-CH"/>
          </a:p>
        </p:txBody>
      </p:sp>
    </p:spTree>
    <p:extLst>
      <p:ext uri="{BB962C8B-B14F-4D97-AF65-F5344CB8AC3E}">
        <p14:creationId xmlns:p14="http://schemas.microsoft.com/office/powerpoint/2010/main" val="442353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74B24A-92B5-0B80-CAF5-9139958A2494}"/>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Inhaltsplatzhalter 2">
            <a:extLst>
              <a:ext uri="{FF2B5EF4-FFF2-40B4-BE49-F238E27FC236}">
                <a16:creationId xmlns:a16="http://schemas.microsoft.com/office/drawing/2014/main" id="{DD3FF36E-04F9-3D79-DF6F-49D6632ABE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a:extLst>
              <a:ext uri="{FF2B5EF4-FFF2-40B4-BE49-F238E27FC236}">
                <a16:creationId xmlns:a16="http://schemas.microsoft.com/office/drawing/2014/main" id="{5896BD23-D58F-7784-7DB7-641A033E5A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C3C85E50-B8AF-99AC-BD1F-BB08B9498134}"/>
              </a:ext>
            </a:extLst>
          </p:cNvPr>
          <p:cNvSpPr>
            <a:spLocks noGrp="1"/>
          </p:cNvSpPr>
          <p:nvPr>
            <p:ph type="dt" sz="half" idx="10"/>
          </p:nvPr>
        </p:nvSpPr>
        <p:spPr/>
        <p:txBody>
          <a:bodyPr/>
          <a:lstStyle/>
          <a:p>
            <a:fld id="{AF48489B-B0E4-4BE4-BB2D-452BF5398C80}" type="datetimeFigureOut">
              <a:rPr lang="de-CH" smtClean="0"/>
              <a:t>26.10.2024</a:t>
            </a:fld>
            <a:endParaRPr lang="de-CH"/>
          </a:p>
        </p:txBody>
      </p:sp>
      <p:sp>
        <p:nvSpPr>
          <p:cNvPr id="6" name="Fußzeilenplatzhalter 5">
            <a:extLst>
              <a:ext uri="{FF2B5EF4-FFF2-40B4-BE49-F238E27FC236}">
                <a16:creationId xmlns:a16="http://schemas.microsoft.com/office/drawing/2014/main" id="{C3FDE62F-7D4C-DE88-1E34-3B611369C7F9}"/>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16400E48-5A88-35E7-8CAF-2031BEBA97D9}"/>
              </a:ext>
            </a:extLst>
          </p:cNvPr>
          <p:cNvSpPr>
            <a:spLocks noGrp="1"/>
          </p:cNvSpPr>
          <p:nvPr>
            <p:ph type="sldNum" sz="quarter" idx="12"/>
          </p:nvPr>
        </p:nvSpPr>
        <p:spPr/>
        <p:txBody>
          <a:bodyPr/>
          <a:lstStyle/>
          <a:p>
            <a:fld id="{8777F7CF-6E26-4465-878A-62D910BF2BF2}" type="slidenum">
              <a:rPr lang="de-CH" smtClean="0"/>
              <a:t>‹Nr.›</a:t>
            </a:fld>
            <a:endParaRPr lang="de-CH"/>
          </a:p>
        </p:txBody>
      </p:sp>
    </p:spTree>
    <p:extLst>
      <p:ext uri="{BB962C8B-B14F-4D97-AF65-F5344CB8AC3E}">
        <p14:creationId xmlns:p14="http://schemas.microsoft.com/office/powerpoint/2010/main" val="3835294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0A11AC-EFCD-D017-9A16-50CAE02FC9E4}"/>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Bildplatzhalter 2">
            <a:extLst>
              <a:ext uri="{FF2B5EF4-FFF2-40B4-BE49-F238E27FC236}">
                <a16:creationId xmlns:a16="http://schemas.microsoft.com/office/drawing/2014/main" id="{5F27AD0E-89C4-C5A3-0C2B-A2DCFE920B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a:extLst>
              <a:ext uri="{FF2B5EF4-FFF2-40B4-BE49-F238E27FC236}">
                <a16:creationId xmlns:a16="http://schemas.microsoft.com/office/drawing/2014/main" id="{484B5573-64C6-B352-B2DF-86B6AE2882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C1CFC2CC-1324-B702-5493-B801CB354775}"/>
              </a:ext>
            </a:extLst>
          </p:cNvPr>
          <p:cNvSpPr>
            <a:spLocks noGrp="1"/>
          </p:cNvSpPr>
          <p:nvPr>
            <p:ph type="dt" sz="half" idx="10"/>
          </p:nvPr>
        </p:nvSpPr>
        <p:spPr/>
        <p:txBody>
          <a:bodyPr/>
          <a:lstStyle/>
          <a:p>
            <a:fld id="{AF48489B-B0E4-4BE4-BB2D-452BF5398C80}" type="datetimeFigureOut">
              <a:rPr lang="de-CH" smtClean="0"/>
              <a:t>26.10.2024</a:t>
            </a:fld>
            <a:endParaRPr lang="de-CH"/>
          </a:p>
        </p:txBody>
      </p:sp>
      <p:sp>
        <p:nvSpPr>
          <p:cNvPr id="6" name="Fußzeilenplatzhalter 5">
            <a:extLst>
              <a:ext uri="{FF2B5EF4-FFF2-40B4-BE49-F238E27FC236}">
                <a16:creationId xmlns:a16="http://schemas.microsoft.com/office/drawing/2014/main" id="{25DFAA90-D240-0950-19EA-013C3CDDD129}"/>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B7708FE1-6C31-427E-ED08-F8D1BF7F433A}"/>
              </a:ext>
            </a:extLst>
          </p:cNvPr>
          <p:cNvSpPr>
            <a:spLocks noGrp="1"/>
          </p:cNvSpPr>
          <p:nvPr>
            <p:ph type="sldNum" sz="quarter" idx="12"/>
          </p:nvPr>
        </p:nvSpPr>
        <p:spPr/>
        <p:txBody>
          <a:bodyPr/>
          <a:lstStyle/>
          <a:p>
            <a:fld id="{8777F7CF-6E26-4465-878A-62D910BF2BF2}" type="slidenum">
              <a:rPr lang="de-CH" smtClean="0"/>
              <a:t>‹Nr.›</a:t>
            </a:fld>
            <a:endParaRPr lang="de-CH"/>
          </a:p>
        </p:txBody>
      </p:sp>
    </p:spTree>
    <p:extLst>
      <p:ext uri="{BB962C8B-B14F-4D97-AF65-F5344CB8AC3E}">
        <p14:creationId xmlns:p14="http://schemas.microsoft.com/office/powerpoint/2010/main" val="1139549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6D1D6964-A738-7C03-0503-EFFEC37119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de-CH"/>
          </a:p>
        </p:txBody>
      </p:sp>
      <p:sp>
        <p:nvSpPr>
          <p:cNvPr id="3" name="Textplatzhalter 2">
            <a:extLst>
              <a:ext uri="{FF2B5EF4-FFF2-40B4-BE49-F238E27FC236}">
                <a16:creationId xmlns:a16="http://schemas.microsoft.com/office/drawing/2014/main" id="{6E27BB47-4B16-17A5-71B9-945F448F1C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9F0272A8-1E26-0597-F5B6-C82AB567C2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F48489B-B0E4-4BE4-BB2D-452BF5398C80}" type="datetimeFigureOut">
              <a:rPr lang="de-CH" smtClean="0"/>
              <a:t>26.10.2024</a:t>
            </a:fld>
            <a:endParaRPr lang="de-CH"/>
          </a:p>
        </p:txBody>
      </p:sp>
      <p:sp>
        <p:nvSpPr>
          <p:cNvPr id="5" name="Fußzeilenplatzhalter 4">
            <a:extLst>
              <a:ext uri="{FF2B5EF4-FFF2-40B4-BE49-F238E27FC236}">
                <a16:creationId xmlns:a16="http://schemas.microsoft.com/office/drawing/2014/main" id="{956359BF-CEC3-4FB0-A03E-B7F5CA48C5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CH"/>
          </a:p>
        </p:txBody>
      </p:sp>
      <p:sp>
        <p:nvSpPr>
          <p:cNvPr id="6" name="Foliennummernplatzhalter 5">
            <a:extLst>
              <a:ext uri="{FF2B5EF4-FFF2-40B4-BE49-F238E27FC236}">
                <a16:creationId xmlns:a16="http://schemas.microsoft.com/office/drawing/2014/main" id="{DFA51484-3B01-9149-E55C-AB66696166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777F7CF-6E26-4465-878A-62D910BF2BF2}" type="slidenum">
              <a:rPr lang="de-CH" smtClean="0"/>
              <a:t>‹Nr.›</a:t>
            </a:fld>
            <a:endParaRPr lang="de-CH"/>
          </a:p>
        </p:txBody>
      </p:sp>
    </p:spTree>
    <p:extLst>
      <p:ext uri="{BB962C8B-B14F-4D97-AF65-F5344CB8AC3E}">
        <p14:creationId xmlns:p14="http://schemas.microsoft.com/office/powerpoint/2010/main" val="30621617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de-DE"/>
              <a:t>Titelmasterformat durch Klicken bearbeiten</a:t>
            </a:r>
            <a:endParaRPr lang="de-CH"/>
          </a:p>
        </p:txBody>
      </p:sp>
      <p:sp>
        <p:nvSpPr>
          <p:cNvPr id="3" name="Textplatzhalt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2A9A0B-EC92-4549-94B8-888EB74B4D1F}" type="datetimeFigureOut">
              <a:rPr lang="de-CH" smtClean="0"/>
              <a:t>26.10.2024</a:t>
            </a:fld>
            <a:endParaRPr lang="de-CH"/>
          </a:p>
        </p:txBody>
      </p:sp>
      <p:sp>
        <p:nvSpPr>
          <p:cNvPr id="5" name="Fußzeilenplatzhalt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CH"/>
          </a:p>
        </p:txBody>
      </p:sp>
      <p:sp>
        <p:nvSpPr>
          <p:cNvPr id="6" name="Foliennummernplatzhalt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B24CFB-1A61-4262-8A73-7965BA85A627}" type="slidenum">
              <a:rPr lang="de-CH" smtClean="0"/>
              <a:t>‹Nr.›</a:t>
            </a:fld>
            <a:endParaRPr lang="de-CH"/>
          </a:p>
        </p:txBody>
      </p:sp>
    </p:spTree>
    <p:extLst>
      <p:ext uri="{BB962C8B-B14F-4D97-AF65-F5344CB8AC3E}">
        <p14:creationId xmlns:p14="http://schemas.microsoft.com/office/powerpoint/2010/main" val="18367262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9.sv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customXml" Target="../ink/ink2.xm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customXml" Target="../ink/ink1.xml"/><Relationship Id="rId10" Type="http://schemas.openxmlformats.org/officeDocument/2006/relationships/image" Target="../media/image9.png"/><Relationship Id="rId4" Type="http://schemas.openxmlformats.org/officeDocument/2006/relationships/image" Target="../media/image6.png"/><Relationship Id="rId9" Type="http://schemas.openxmlformats.org/officeDocument/2006/relationships/customXml" Target="../ink/ink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A6074C-1D03-994C-AB92-880059ACC611}"/>
              </a:ext>
            </a:extLst>
          </p:cNvPr>
          <p:cNvSpPr>
            <a:spLocks noGrp="1"/>
          </p:cNvSpPr>
          <p:nvPr>
            <p:ph type="ctrTitle"/>
          </p:nvPr>
        </p:nvSpPr>
        <p:spPr/>
        <p:txBody>
          <a:bodyPr/>
          <a:lstStyle/>
          <a:p>
            <a:endParaRPr lang="de-CH"/>
          </a:p>
        </p:txBody>
      </p:sp>
      <p:sp>
        <p:nvSpPr>
          <p:cNvPr id="3" name="Untertitel 2">
            <a:extLst>
              <a:ext uri="{FF2B5EF4-FFF2-40B4-BE49-F238E27FC236}">
                <a16:creationId xmlns:a16="http://schemas.microsoft.com/office/drawing/2014/main" id="{B4C91C1F-76F7-2B51-2761-9687078917F6}"/>
              </a:ext>
            </a:extLst>
          </p:cNvPr>
          <p:cNvSpPr>
            <a:spLocks noGrp="1"/>
          </p:cNvSpPr>
          <p:nvPr>
            <p:ph type="subTitle" idx="1"/>
          </p:nvPr>
        </p:nvSpPr>
        <p:spPr/>
        <p:txBody>
          <a:bodyPr/>
          <a:lstStyle/>
          <a:p>
            <a:endParaRPr lang="de-CH"/>
          </a:p>
        </p:txBody>
      </p:sp>
    </p:spTree>
    <p:extLst>
      <p:ext uri="{BB962C8B-B14F-4D97-AF65-F5344CB8AC3E}">
        <p14:creationId xmlns:p14="http://schemas.microsoft.com/office/powerpoint/2010/main" val="34934155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919536" y="-5684"/>
            <a:ext cx="8136904" cy="1224136"/>
          </a:xfrm>
        </p:spPr>
        <p:txBody>
          <a:bodyPr>
            <a:normAutofit/>
          </a:bodyPr>
          <a:lstStyle/>
          <a:p>
            <a:pPr algn="r"/>
            <a:r>
              <a:rPr lang="de-DE" sz="2000">
                <a:latin typeface="+mn-lt"/>
                <a:cs typeface="Arial" panose="020B0604020202020204" pitchFamily="34" charset="0"/>
              </a:rPr>
              <a:t>Vorstandssitzung 8/24</a:t>
            </a:r>
            <a:endParaRPr lang="de-CH" sz="2000">
              <a:latin typeface="+mn-lt"/>
              <a:cs typeface="Arial" panose="020B0604020202020204" pitchFamily="34" charset="0"/>
            </a:endParaRPr>
          </a:p>
        </p:txBody>
      </p:sp>
      <p:pic>
        <p:nvPicPr>
          <p:cNvPr id="1026" name="Picture 2" descr="C:\Users\g.loehnert\Desktop\Logo KSB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528" y="172997"/>
            <a:ext cx="3105150" cy="866775"/>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2191830" y="1218451"/>
            <a:ext cx="7951515" cy="523220"/>
          </a:xfrm>
          <a:prstGeom prst="rect">
            <a:avLst/>
          </a:prstGeom>
          <a:noFill/>
        </p:spPr>
        <p:txBody>
          <a:bodyPr wrap="square" rtlCol="0">
            <a:spAutoFit/>
          </a:bodyPr>
          <a:lstStyle/>
          <a:p>
            <a:pPr algn="just">
              <a:tabLst>
                <a:tab pos="228600" algn="l"/>
              </a:tabLst>
            </a:pPr>
            <a:r>
              <a:rPr lang="de-CH" sz="2800" b="1">
                <a:solidFill>
                  <a:prstClr val="black"/>
                </a:solidFill>
                <a:latin typeface="Calibri"/>
                <a:ea typeface="Times New Roman" panose="02020603050405020304" pitchFamily="18" charset="0"/>
                <a:cs typeface="Arial" panose="020B0604020202020204" pitchFamily="34" charset="0"/>
              </a:rPr>
              <a:t>3. Schulraum – Was geht? (I, F, D)		</a:t>
            </a:r>
            <a:r>
              <a:rPr lang="de-CH" sz="2800">
                <a:solidFill>
                  <a:prstClr val="black"/>
                </a:solidFill>
                <a:latin typeface="Calibri"/>
                <a:ea typeface="Times New Roman" panose="02020603050405020304" pitchFamily="18" charset="0"/>
                <a:cs typeface="Arial" panose="020B0604020202020204" pitchFamily="34" charset="0"/>
              </a:rPr>
              <a:t>45 Min.</a:t>
            </a:r>
            <a:endParaRPr lang="de-CH" sz="2800">
              <a:solidFill>
                <a:prstClr val="black"/>
              </a:solidFill>
              <a:latin typeface="Calibri"/>
              <a:ea typeface="Times New Roman" panose="02020603050405020304" pitchFamily="18" charset="0"/>
              <a:cs typeface="Times New Roman" panose="02020603050405020304" pitchFamily="18" charset="0"/>
            </a:endParaRPr>
          </a:p>
        </p:txBody>
      </p:sp>
      <p:graphicFrame>
        <p:nvGraphicFramePr>
          <p:cNvPr id="5" name="Tabelle 4">
            <a:extLst>
              <a:ext uri="{FF2B5EF4-FFF2-40B4-BE49-F238E27FC236}">
                <a16:creationId xmlns:a16="http://schemas.microsoft.com/office/drawing/2014/main" id="{955F319C-3B34-D145-917E-A6DBDBFA06FD}"/>
              </a:ext>
            </a:extLst>
          </p:cNvPr>
          <p:cNvGraphicFramePr>
            <a:graphicFrameLocks noGrp="1"/>
          </p:cNvGraphicFramePr>
          <p:nvPr/>
        </p:nvGraphicFramePr>
        <p:xfrm>
          <a:off x="2266949" y="1945639"/>
          <a:ext cx="7733220" cy="3720148"/>
        </p:xfrm>
        <a:graphic>
          <a:graphicData uri="http://schemas.openxmlformats.org/drawingml/2006/table">
            <a:tbl>
              <a:tblPr firstRow="1" bandRow="1">
                <a:tableStyleId>{5C22544A-7EE6-4342-B048-85BDC9FD1C3A}</a:tableStyleId>
              </a:tblPr>
              <a:tblGrid>
                <a:gridCol w="1647826">
                  <a:extLst>
                    <a:ext uri="{9D8B030D-6E8A-4147-A177-3AD203B41FA5}">
                      <a16:colId xmlns:a16="http://schemas.microsoft.com/office/drawing/2014/main" val="3017107656"/>
                    </a:ext>
                  </a:extLst>
                </a:gridCol>
                <a:gridCol w="4171950">
                  <a:extLst>
                    <a:ext uri="{9D8B030D-6E8A-4147-A177-3AD203B41FA5}">
                      <a16:colId xmlns:a16="http://schemas.microsoft.com/office/drawing/2014/main" val="2594813898"/>
                    </a:ext>
                  </a:extLst>
                </a:gridCol>
                <a:gridCol w="1913444">
                  <a:extLst>
                    <a:ext uri="{9D8B030D-6E8A-4147-A177-3AD203B41FA5}">
                      <a16:colId xmlns:a16="http://schemas.microsoft.com/office/drawing/2014/main" val="1706851396"/>
                    </a:ext>
                  </a:extLst>
                </a:gridCol>
              </a:tblGrid>
              <a:tr h="541417">
                <a:tc>
                  <a:txBody>
                    <a:bodyPr/>
                    <a:lstStyle/>
                    <a:p>
                      <a:r>
                        <a:rPr lang="de-CH" sz="2000"/>
                        <a:t>Wann?</a:t>
                      </a:r>
                    </a:p>
                  </a:txBody>
                  <a:tcPr anchor="ctr"/>
                </a:tc>
                <a:tc>
                  <a:txBody>
                    <a:bodyPr/>
                    <a:lstStyle/>
                    <a:p>
                      <a:r>
                        <a:rPr lang="de-CH" sz="2000"/>
                        <a:t>Was? - Meilensteine</a:t>
                      </a:r>
                    </a:p>
                  </a:txBody>
                  <a:tcPr anchor="ctr"/>
                </a:tc>
                <a:tc>
                  <a:txBody>
                    <a:bodyPr/>
                    <a:lstStyle/>
                    <a:p>
                      <a:r>
                        <a:rPr lang="de-CH" sz="2000"/>
                        <a:t>Wer? - Player</a:t>
                      </a:r>
                    </a:p>
                  </a:txBody>
                  <a:tcPr anchor="ctr"/>
                </a:tc>
                <a:extLst>
                  <a:ext uri="{0D108BD9-81ED-4DB2-BD59-A6C34878D82A}">
                    <a16:rowId xmlns:a16="http://schemas.microsoft.com/office/drawing/2014/main" val="749641914"/>
                  </a:ext>
                </a:extLst>
              </a:tr>
              <a:tr h="541417">
                <a:tc>
                  <a:txBody>
                    <a:bodyPr/>
                    <a:lstStyle/>
                    <a:p>
                      <a:r>
                        <a:rPr lang="de-CH" b="1"/>
                        <a:t>März 2022</a:t>
                      </a:r>
                    </a:p>
                  </a:txBody>
                  <a:tcPr anchor="ctr"/>
                </a:tc>
                <a:tc>
                  <a:txBody>
                    <a:bodyPr/>
                    <a:lstStyle/>
                    <a:p>
                      <a:r>
                        <a:rPr lang="de-CH" b="1"/>
                        <a:t>GeKo-Antrag «Schulraum»</a:t>
                      </a:r>
                    </a:p>
                  </a:txBody>
                  <a:tcPr anchor="ctr"/>
                </a:tc>
                <a:tc>
                  <a:txBody>
                    <a:bodyPr/>
                    <a:lstStyle/>
                    <a:p>
                      <a:r>
                        <a:rPr lang="de-CH" b="1"/>
                        <a:t>KSBS</a:t>
                      </a:r>
                    </a:p>
                  </a:txBody>
                  <a:tcPr anchor="ctr"/>
                </a:tc>
                <a:extLst>
                  <a:ext uri="{0D108BD9-81ED-4DB2-BD59-A6C34878D82A}">
                    <a16:rowId xmlns:a16="http://schemas.microsoft.com/office/drawing/2014/main" val="4095644490"/>
                  </a:ext>
                </a:extLst>
              </a:tr>
              <a:tr h="541417">
                <a:tc>
                  <a:txBody>
                    <a:bodyPr/>
                    <a:lstStyle/>
                    <a:p>
                      <a:r>
                        <a:rPr lang="de-CH" b="1"/>
                        <a:t>Oktober 2022</a:t>
                      </a:r>
                    </a:p>
                  </a:txBody>
                  <a:tcPr anchor="ctr"/>
                </a:tc>
                <a:tc>
                  <a:txBody>
                    <a:bodyPr/>
                    <a:lstStyle/>
                    <a:p>
                      <a:r>
                        <a:rPr lang="de-CH" b="1"/>
                        <a:t>Antwort des Departementsvorstehers</a:t>
                      </a:r>
                    </a:p>
                  </a:txBody>
                  <a:tcPr anchor="ctr"/>
                </a:tc>
                <a:tc>
                  <a:txBody>
                    <a:bodyPr/>
                    <a:lstStyle/>
                    <a:p>
                      <a:r>
                        <a:rPr lang="de-CH" b="1"/>
                        <a:t>ED</a:t>
                      </a:r>
                    </a:p>
                  </a:txBody>
                  <a:tcPr anchor="ctr"/>
                </a:tc>
                <a:extLst>
                  <a:ext uri="{0D108BD9-81ED-4DB2-BD59-A6C34878D82A}">
                    <a16:rowId xmlns:a16="http://schemas.microsoft.com/office/drawing/2014/main" val="606130358"/>
                  </a:ext>
                </a:extLst>
              </a:tr>
              <a:tr h="541417">
                <a:tc>
                  <a:txBody>
                    <a:bodyPr/>
                    <a:lstStyle/>
                    <a:p>
                      <a:r>
                        <a:rPr lang="de-CH" b="1"/>
                        <a:t>Oktober 2022</a:t>
                      </a:r>
                    </a:p>
                  </a:txBody>
                  <a:tcPr anchor="ctr"/>
                </a:tc>
                <a:tc>
                  <a:txBody>
                    <a:bodyPr/>
                    <a:lstStyle/>
                    <a:p>
                      <a:r>
                        <a:rPr lang="de-CH" b="1"/>
                        <a:t>Doppel-Motion der BKK/BRK für eine langfristige und vorausschauende Schulraumplanung</a:t>
                      </a:r>
                    </a:p>
                  </a:txBody>
                  <a:tcPr anchor="ctr"/>
                </a:tc>
                <a:tc>
                  <a:txBody>
                    <a:bodyPr/>
                    <a:lstStyle/>
                    <a:p>
                      <a:r>
                        <a:rPr lang="de-CH" b="1"/>
                        <a:t>Grosser Rat</a:t>
                      </a:r>
                    </a:p>
                  </a:txBody>
                  <a:tcPr anchor="ctr"/>
                </a:tc>
                <a:extLst>
                  <a:ext uri="{0D108BD9-81ED-4DB2-BD59-A6C34878D82A}">
                    <a16:rowId xmlns:a16="http://schemas.microsoft.com/office/drawing/2014/main" val="2547688583"/>
                  </a:ext>
                </a:extLst>
              </a:tr>
              <a:tr h="541417">
                <a:tc>
                  <a:txBody>
                    <a:bodyPr/>
                    <a:lstStyle/>
                    <a:p>
                      <a:r>
                        <a:rPr lang="de-CH" b="1"/>
                        <a:t>Januar 2023</a:t>
                      </a:r>
                    </a:p>
                  </a:txBody>
                  <a:tcPr anchor="ctr"/>
                </a:tc>
                <a:tc>
                  <a:txBody>
                    <a:bodyPr/>
                    <a:lstStyle/>
                    <a:p>
                      <a:r>
                        <a:rPr lang="de-CH" b="1"/>
                        <a:t>Erste Strategiesitzung Schulraum</a:t>
                      </a:r>
                    </a:p>
                  </a:txBody>
                  <a:tcPr anchor="ctr"/>
                </a:tc>
                <a:tc>
                  <a:txBody>
                    <a:bodyPr/>
                    <a:lstStyle/>
                    <a:p>
                      <a:r>
                        <a:rPr lang="de-CH" b="1"/>
                        <a:t>KSBS/ED</a:t>
                      </a:r>
                    </a:p>
                  </a:txBody>
                  <a:tcPr anchor="ctr"/>
                </a:tc>
                <a:extLst>
                  <a:ext uri="{0D108BD9-81ED-4DB2-BD59-A6C34878D82A}">
                    <a16:rowId xmlns:a16="http://schemas.microsoft.com/office/drawing/2014/main" val="3706162693"/>
                  </a:ext>
                </a:extLst>
              </a:tr>
              <a:tr h="541417">
                <a:tc>
                  <a:txBody>
                    <a:bodyPr/>
                    <a:lstStyle/>
                    <a:p>
                      <a:r>
                        <a:rPr lang="de-CH" b="1"/>
                        <a:t>Juni 2024</a:t>
                      </a:r>
                    </a:p>
                  </a:txBody>
                  <a:tcPr anchor="ctr"/>
                </a:tc>
                <a:tc>
                  <a:txBody>
                    <a:bodyPr/>
                    <a:lstStyle/>
                    <a:p>
                      <a:r>
                        <a:rPr lang="de-CH" b="1"/>
                        <a:t>Kriterienkatalog für Schulraum-Bauprojekte (Riehen/Bettingen)</a:t>
                      </a:r>
                    </a:p>
                  </a:txBody>
                  <a:tcPr anchor="ctr"/>
                </a:tc>
                <a:tc>
                  <a:txBody>
                    <a:bodyPr/>
                    <a:lstStyle/>
                    <a:p>
                      <a:r>
                        <a:rPr lang="de-CH" b="1"/>
                        <a:t>FSS</a:t>
                      </a:r>
                    </a:p>
                  </a:txBody>
                  <a:tcPr anchor="ctr"/>
                </a:tc>
                <a:extLst>
                  <a:ext uri="{0D108BD9-81ED-4DB2-BD59-A6C34878D82A}">
                    <a16:rowId xmlns:a16="http://schemas.microsoft.com/office/drawing/2014/main" val="2823457648"/>
                  </a:ext>
                </a:extLst>
              </a:tr>
            </a:tbl>
          </a:graphicData>
        </a:graphic>
      </p:graphicFrame>
      <p:sp>
        <p:nvSpPr>
          <p:cNvPr id="4" name="Ellipse 3">
            <a:extLst>
              <a:ext uri="{FF2B5EF4-FFF2-40B4-BE49-F238E27FC236}">
                <a16:creationId xmlns:a16="http://schemas.microsoft.com/office/drawing/2014/main" id="{C5B3F398-BE2D-6C69-BBFE-EB0AEAB51FD2}"/>
              </a:ext>
            </a:extLst>
          </p:cNvPr>
          <p:cNvSpPr/>
          <p:nvPr/>
        </p:nvSpPr>
        <p:spPr>
          <a:xfrm>
            <a:off x="2111704" y="4411480"/>
            <a:ext cx="7752569" cy="704850"/>
          </a:xfrm>
          <a:prstGeom prst="ellipse">
            <a:avLst/>
          </a:prstGeom>
          <a:no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prstClr val="white"/>
              </a:solidFill>
              <a:latin typeface="Calibri"/>
            </a:endParaRPr>
          </a:p>
        </p:txBody>
      </p:sp>
    </p:spTree>
    <p:extLst>
      <p:ext uri="{BB962C8B-B14F-4D97-AF65-F5344CB8AC3E}">
        <p14:creationId xmlns:p14="http://schemas.microsoft.com/office/powerpoint/2010/main" val="4276321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919536" y="-5684"/>
            <a:ext cx="8136904" cy="1224136"/>
          </a:xfrm>
        </p:spPr>
        <p:txBody>
          <a:bodyPr>
            <a:normAutofit/>
          </a:bodyPr>
          <a:lstStyle/>
          <a:p>
            <a:pPr algn="r"/>
            <a:r>
              <a:rPr lang="de-DE" sz="2000">
                <a:latin typeface="+mn-lt"/>
                <a:cs typeface="Arial" panose="020B0604020202020204" pitchFamily="34" charset="0"/>
              </a:rPr>
              <a:t>Vorstandssitzung 8/24</a:t>
            </a:r>
            <a:endParaRPr lang="de-CH" sz="2000">
              <a:latin typeface="+mn-lt"/>
              <a:cs typeface="Arial" panose="020B0604020202020204" pitchFamily="34" charset="0"/>
            </a:endParaRPr>
          </a:p>
        </p:txBody>
      </p:sp>
      <p:pic>
        <p:nvPicPr>
          <p:cNvPr id="1026" name="Picture 2" descr="C:\Users\g.loehnert\Desktop\Logo KSB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528" y="172997"/>
            <a:ext cx="3105150" cy="866775"/>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2191830" y="1218451"/>
            <a:ext cx="7951515" cy="523220"/>
          </a:xfrm>
          <a:prstGeom prst="rect">
            <a:avLst/>
          </a:prstGeom>
          <a:noFill/>
        </p:spPr>
        <p:txBody>
          <a:bodyPr wrap="square" rtlCol="0">
            <a:spAutoFit/>
          </a:bodyPr>
          <a:lstStyle/>
          <a:p>
            <a:pPr algn="just">
              <a:tabLst>
                <a:tab pos="228600" algn="l"/>
              </a:tabLst>
            </a:pPr>
            <a:r>
              <a:rPr lang="de-CH" sz="2800" b="1">
                <a:solidFill>
                  <a:prstClr val="black"/>
                </a:solidFill>
                <a:latin typeface="Calibri"/>
                <a:ea typeface="Times New Roman" panose="02020603050405020304" pitchFamily="18" charset="0"/>
                <a:cs typeface="Arial" panose="020B0604020202020204" pitchFamily="34" charset="0"/>
              </a:rPr>
              <a:t>3. Schulraum – Was geht? (I, F, D)		</a:t>
            </a:r>
            <a:r>
              <a:rPr lang="de-CH" sz="2800">
                <a:solidFill>
                  <a:prstClr val="black"/>
                </a:solidFill>
                <a:latin typeface="Calibri"/>
                <a:ea typeface="Times New Roman" panose="02020603050405020304" pitchFamily="18" charset="0"/>
                <a:cs typeface="Arial" panose="020B0604020202020204" pitchFamily="34" charset="0"/>
              </a:rPr>
              <a:t>45 Min.</a:t>
            </a:r>
            <a:endParaRPr lang="de-CH" sz="2800">
              <a:solidFill>
                <a:prstClr val="black"/>
              </a:solidFill>
              <a:latin typeface="Calibri"/>
              <a:ea typeface="Times New Roman" panose="02020603050405020304" pitchFamily="18" charset="0"/>
              <a:cs typeface="Times New Roman" panose="02020603050405020304" pitchFamily="18" charset="0"/>
            </a:endParaRPr>
          </a:p>
        </p:txBody>
      </p:sp>
      <p:sp>
        <p:nvSpPr>
          <p:cNvPr id="11" name="Textfeld 10">
            <a:extLst>
              <a:ext uri="{FF2B5EF4-FFF2-40B4-BE49-F238E27FC236}">
                <a16:creationId xmlns:a16="http://schemas.microsoft.com/office/drawing/2014/main" id="{B670CC5F-AA6C-DB1C-7F78-B893F9A9802D}"/>
              </a:ext>
            </a:extLst>
          </p:cNvPr>
          <p:cNvSpPr txBox="1"/>
          <p:nvPr/>
        </p:nvSpPr>
        <p:spPr>
          <a:xfrm>
            <a:off x="2191830" y="1786371"/>
            <a:ext cx="7951515" cy="4832092"/>
          </a:xfrm>
          <a:prstGeom prst="rect">
            <a:avLst/>
          </a:prstGeom>
          <a:noFill/>
        </p:spPr>
        <p:txBody>
          <a:bodyPr wrap="square">
            <a:spAutoFit/>
          </a:bodyPr>
          <a:lstStyle/>
          <a:p>
            <a:pPr algn="just"/>
            <a:r>
              <a:rPr lang="de-CH" sz="2000" b="1">
                <a:solidFill>
                  <a:prstClr val="black"/>
                </a:solidFill>
                <a:latin typeface="Calibri"/>
                <a:ea typeface="Times New Roman" panose="02020603050405020304" pitchFamily="18" charset="0"/>
                <a:cs typeface="Arial" panose="020B0604020202020204" pitchFamily="34" charset="0"/>
              </a:rPr>
              <a:t>Strategiesitzung Schulraum – nur Bürokratie? Was war der Output?</a:t>
            </a:r>
          </a:p>
          <a:p>
            <a:pPr marL="285750" indent="-285750" algn="just">
              <a:buFont typeface="Arial" panose="020B0604020202020204" pitchFamily="34" charset="0"/>
              <a:buChar char="•"/>
            </a:pPr>
            <a:r>
              <a:rPr lang="de-CH">
                <a:solidFill>
                  <a:prstClr val="black"/>
                </a:solidFill>
                <a:latin typeface="Calibri"/>
                <a:ea typeface="Times New Roman" panose="02020603050405020304" pitchFamily="18" charset="0"/>
                <a:cs typeface="Arial" panose="020B0604020202020204" pitchFamily="34" charset="0"/>
              </a:rPr>
              <a:t>März 2023 – Das ED hat eine Übersicht zum Ist-Zustand inkl. einer Prognose zu allen Kindergärten erstellt. Daraus wurde/wird Handlungsbedarf abgeleitet.</a:t>
            </a:r>
          </a:p>
          <a:p>
            <a:pPr marL="285750" indent="-285750" algn="just">
              <a:buFont typeface="Arial" panose="020B0604020202020204" pitchFamily="34" charset="0"/>
              <a:buChar char="•"/>
            </a:pPr>
            <a:r>
              <a:rPr lang="de-CH">
                <a:solidFill>
                  <a:prstClr val="black"/>
                </a:solidFill>
                <a:latin typeface="Calibri"/>
                <a:ea typeface="Times New Roman" panose="02020603050405020304" pitchFamily="18" charset="0"/>
                <a:cs typeface="Arial" panose="020B0604020202020204" pitchFamily="34" charset="0"/>
              </a:rPr>
              <a:t>2023 – Das Prognose-Tool zur Berechnung des </a:t>
            </a:r>
            <a:r>
              <a:rPr lang="de-CH" err="1">
                <a:solidFill>
                  <a:prstClr val="black"/>
                </a:solidFill>
                <a:latin typeface="Calibri"/>
                <a:ea typeface="Times New Roman" panose="02020603050405020304" pitchFamily="18" charset="0"/>
                <a:cs typeface="Arial" panose="020B0604020202020204" pitchFamily="34" charset="0"/>
              </a:rPr>
              <a:t>Schüler:innen-Wachstums</a:t>
            </a:r>
            <a:r>
              <a:rPr lang="de-CH">
                <a:solidFill>
                  <a:prstClr val="black"/>
                </a:solidFill>
                <a:latin typeface="Calibri"/>
                <a:ea typeface="Times New Roman" panose="02020603050405020304" pitchFamily="18" charset="0"/>
                <a:cs typeface="Arial" panose="020B0604020202020204" pitchFamily="34" charset="0"/>
              </a:rPr>
              <a:t> wird nach Rückmeldungen der KSBS erweitert:  Arealentwicklungen (inkl. </a:t>
            </a:r>
            <a:r>
              <a:rPr lang="de-CH" err="1">
                <a:solidFill>
                  <a:prstClr val="black"/>
                </a:solidFill>
                <a:latin typeface="Calibri"/>
                <a:ea typeface="Times New Roman" panose="02020603050405020304" pitchFamily="18" charset="0"/>
                <a:cs typeface="Arial" panose="020B0604020202020204" pitchFamily="34" charset="0"/>
              </a:rPr>
              <a:t>Wohnsze-narien</a:t>
            </a:r>
            <a:r>
              <a:rPr lang="de-CH">
                <a:solidFill>
                  <a:prstClr val="black"/>
                </a:solidFill>
                <a:latin typeface="Calibri"/>
                <a:ea typeface="Times New Roman" panose="02020603050405020304" pitchFamily="18" charset="0"/>
                <a:cs typeface="Arial" panose="020B0604020202020204" pitchFamily="34" charset="0"/>
              </a:rPr>
              <a:t>) fliessen neu ein.</a:t>
            </a:r>
          </a:p>
          <a:p>
            <a:pPr marL="285750" indent="-285750" algn="just">
              <a:buFont typeface="Arial" panose="020B0604020202020204" pitchFamily="34" charset="0"/>
              <a:buChar char="•"/>
            </a:pPr>
            <a:r>
              <a:rPr lang="de-CH">
                <a:solidFill>
                  <a:prstClr val="black"/>
                </a:solidFill>
                <a:latin typeface="Calibri"/>
                <a:ea typeface="Times New Roman" panose="02020603050405020304" pitchFamily="18" charset="0"/>
                <a:cs typeface="Arial" panose="020B0604020202020204" pitchFamily="34" charset="0"/>
              </a:rPr>
              <a:t>Seit Anfang 2024 – Auf Anregung der KSBS erstellt das ED sogenannte Layouts. Dabei wird erfasst, wie die Schulen ihre Räumlichkeiten aktuell nutzen. Später kann ein Abgleich mit den bestehenden Raumstandards gemacht werden, um das Ausmass der Umnutzungen zu erheben, daraus den tatsächlich benötigten </a:t>
            </a:r>
            <a:r>
              <a:rPr lang="de-CH">
                <a:solidFill>
                  <a:prstClr val="black"/>
                </a:solidFill>
                <a:latin typeface="Calibri (Textkörper)"/>
                <a:ea typeface="Times New Roman" panose="02020603050405020304" pitchFamily="18" charset="0"/>
                <a:cs typeface="Arial" panose="020B0604020202020204" pitchFamily="34" charset="0"/>
              </a:rPr>
              <a:t>Raumbedarf abzuleiten und Rück-Umnutzungen zu ermöglichen.</a:t>
            </a:r>
          </a:p>
          <a:p>
            <a:pPr marL="285750" indent="-285750" algn="just">
              <a:buFont typeface="Arial" panose="020B0604020202020204" pitchFamily="34" charset="0"/>
              <a:buChar char="•"/>
            </a:pPr>
            <a:r>
              <a:rPr lang="de-CH">
                <a:solidFill>
                  <a:prstClr val="black"/>
                </a:solidFill>
                <a:latin typeface="Calibri (Textkörper)"/>
                <a:ea typeface="Times New Roman" panose="02020603050405020304" pitchFamily="18" charset="0"/>
                <a:cs typeface="Times New Roman" panose="02020603050405020304" pitchFamily="18" charset="0"/>
              </a:rPr>
              <a:t>Januar 2024 – zweite Strategiesitzung: auf Anregung der KSBS legt das ED (Mittelschulen und Berufsbildung) eine 10-Jahresplanung für die Gymnasien vor (Schulraum, </a:t>
            </a:r>
            <a:r>
              <a:rPr lang="de-CH" err="1">
                <a:solidFill>
                  <a:prstClr val="black"/>
                </a:solidFill>
                <a:latin typeface="Calibri (Textkörper)"/>
                <a:ea typeface="Times New Roman" panose="02020603050405020304" pitchFamily="18" charset="0"/>
                <a:cs typeface="Times New Roman" panose="02020603050405020304" pitchFamily="18" charset="0"/>
              </a:rPr>
              <a:t>Schüler:innenprognosen</a:t>
            </a:r>
            <a:r>
              <a:rPr lang="de-CH">
                <a:solidFill>
                  <a:prstClr val="black"/>
                </a:solidFill>
                <a:latin typeface="Calibri (Textkörper)"/>
                <a:ea typeface="Times New Roman" panose="02020603050405020304" pitchFamily="18" charset="0"/>
                <a:cs typeface="Times New Roman" panose="02020603050405020304" pitchFamily="18" charset="0"/>
              </a:rPr>
              <a:t>).</a:t>
            </a:r>
          </a:p>
          <a:p>
            <a:pPr marL="285750" indent="-285750" algn="just">
              <a:buFont typeface="Arial" panose="020B0604020202020204" pitchFamily="34" charset="0"/>
              <a:buChar char="•"/>
            </a:pPr>
            <a:r>
              <a:rPr lang="de-CH">
                <a:solidFill>
                  <a:prstClr val="black"/>
                </a:solidFill>
                <a:latin typeface="Calibri (Textkörper)"/>
                <a:ea typeface="Times New Roman" panose="02020603050405020304" pitchFamily="18" charset="0"/>
                <a:cs typeface="Times New Roman" panose="02020603050405020304" pitchFamily="18" charset="0"/>
              </a:rPr>
              <a:t>Vereinzelt: Mitarbeit in Nutzungsgruppen bei Schulraumplanung: «best-</a:t>
            </a:r>
            <a:r>
              <a:rPr lang="de-CH" err="1">
                <a:solidFill>
                  <a:prstClr val="black"/>
                </a:solidFill>
                <a:latin typeface="Calibri (Textkörper)"/>
                <a:ea typeface="Times New Roman" panose="02020603050405020304" pitchFamily="18" charset="0"/>
                <a:cs typeface="Times New Roman" panose="02020603050405020304" pitchFamily="18" charset="0"/>
              </a:rPr>
              <a:t>practice</a:t>
            </a:r>
            <a:r>
              <a:rPr lang="de-CH">
                <a:solidFill>
                  <a:prstClr val="black"/>
                </a:solidFill>
                <a:latin typeface="Calibri (Textkörper)"/>
                <a:ea typeface="Times New Roman" panose="02020603050405020304" pitchFamily="18" charset="0"/>
                <a:cs typeface="Times New Roman" panose="02020603050405020304" pitchFamily="18" charset="0"/>
              </a:rPr>
              <a:t>» </a:t>
            </a:r>
            <a:r>
              <a:rPr lang="de-CH">
                <a:solidFill>
                  <a:prstClr val="black"/>
                </a:solidFill>
                <a:latin typeface="Calibri"/>
                <a:ea typeface="Times New Roman" panose="02020603050405020304" pitchFamily="18" charset="0"/>
                <a:cs typeface="Times New Roman" panose="02020603050405020304" pitchFamily="18" charset="0"/>
              </a:rPr>
              <a:t>bei PS </a:t>
            </a:r>
            <a:r>
              <a:rPr lang="de-CH" err="1">
                <a:solidFill>
                  <a:prstClr val="black"/>
                </a:solidFill>
                <a:latin typeface="Calibri"/>
                <a:ea typeface="Times New Roman" panose="02020603050405020304" pitchFamily="18" charset="0"/>
                <a:cs typeface="Times New Roman" panose="02020603050405020304" pitchFamily="18" charset="0"/>
              </a:rPr>
              <a:t>Walkenweg</a:t>
            </a:r>
            <a:r>
              <a:rPr lang="de-CH">
                <a:solidFill>
                  <a:prstClr val="black"/>
                </a:solidFill>
                <a:latin typeface="Calibri"/>
                <a:ea typeface="Times New Roman" panose="02020603050405020304" pitchFamily="18" charset="0"/>
                <a:cs typeface="Times New Roman" panose="02020603050405020304" pitchFamily="18" charset="0"/>
              </a:rPr>
              <a:t> (Neubau) und bei PS </a:t>
            </a:r>
            <a:r>
              <a:rPr lang="de-CH" err="1">
                <a:solidFill>
                  <a:prstClr val="black"/>
                </a:solidFill>
                <a:latin typeface="Calibri"/>
                <a:ea typeface="Times New Roman" panose="02020603050405020304" pitchFamily="18" charset="0"/>
                <a:cs typeface="Times New Roman" panose="02020603050405020304" pitchFamily="18" charset="0"/>
              </a:rPr>
              <a:t>Lysbüchel</a:t>
            </a:r>
            <a:r>
              <a:rPr lang="de-CH">
                <a:solidFill>
                  <a:prstClr val="black"/>
                </a:solidFill>
                <a:latin typeface="Calibri"/>
                <a:ea typeface="Times New Roman" panose="02020603050405020304" pitchFamily="18" charset="0"/>
                <a:cs typeface="Times New Roman" panose="02020603050405020304" pitchFamily="18" charset="0"/>
              </a:rPr>
              <a:t>. Flächendeckende Mitarbeit in Nutzergruppen hat sich (noch) nicht etabliert. </a:t>
            </a:r>
            <a:endParaRPr lang="de-CH" sz="1400">
              <a:solidFill>
                <a:prstClr val="black"/>
              </a:solidFill>
              <a:latin typeface="Calibri"/>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22318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16945D2B-7B8E-4080-C65A-11BB95579F50}"/>
              </a:ext>
            </a:extLst>
          </p:cNvPr>
          <p:cNvPicPr>
            <a:picLocks noChangeAspect="1"/>
          </p:cNvPicPr>
          <p:nvPr/>
        </p:nvPicPr>
        <p:blipFill>
          <a:blip r:embed="rId3"/>
          <a:stretch>
            <a:fillRect/>
          </a:stretch>
        </p:blipFill>
        <p:spPr>
          <a:xfrm>
            <a:off x="3472557" y="3949600"/>
            <a:ext cx="2558045" cy="1925096"/>
          </a:xfrm>
          <a:prstGeom prst="rect">
            <a:avLst/>
          </a:prstGeom>
          <a:ln w="3175">
            <a:solidFill>
              <a:schemeClr val="tx1"/>
            </a:solidFill>
          </a:ln>
        </p:spPr>
      </p:pic>
      <p:pic>
        <p:nvPicPr>
          <p:cNvPr id="15" name="Grafik 14">
            <a:extLst>
              <a:ext uri="{FF2B5EF4-FFF2-40B4-BE49-F238E27FC236}">
                <a16:creationId xmlns:a16="http://schemas.microsoft.com/office/drawing/2014/main" id="{23E6242A-7CF2-9C46-0A69-D25BBC3B5373}"/>
              </a:ext>
            </a:extLst>
          </p:cNvPr>
          <p:cNvPicPr>
            <a:picLocks noChangeAspect="1"/>
          </p:cNvPicPr>
          <p:nvPr/>
        </p:nvPicPr>
        <p:blipFill>
          <a:blip r:embed="rId4"/>
          <a:stretch>
            <a:fillRect/>
          </a:stretch>
        </p:blipFill>
        <p:spPr>
          <a:xfrm>
            <a:off x="3762309" y="3286680"/>
            <a:ext cx="4183963" cy="3108990"/>
          </a:xfrm>
          <a:prstGeom prst="rect">
            <a:avLst/>
          </a:prstGeom>
          <a:ln w="3175">
            <a:solidFill>
              <a:schemeClr val="tx1"/>
            </a:solidFill>
          </a:ln>
        </p:spPr>
      </p:pic>
      <p:sp>
        <p:nvSpPr>
          <p:cNvPr id="2" name="Titel 1"/>
          <p:cNvSpPr>
            <a:spLocks noGrp="1"/>
          </p:cNvSpPr>
          <p:nvPr>
            <p:ph type="ctrTitle"/>
          </p:nvPr>
        </p:nvSpPr>
        <p:spPr>
          <a:xfrm>
            <a:off x="1919536" y="-5684"/>
            <a:ext cx="8136904" cy="1224136"/>
          </a:xfrm>
        </p:spPr>
        <p:txBody>
          <a:bodyPr>
            <a:normAutofit/>
          </a:bodyPr>
          <a:lstStyle/>
          <a:p>
            <a:pPr algn="r"/>
            <a:r>
              <a:rPr lang="de-DE" sz="2000">
                <a:latin typeface="+mn-lt"/>
                <a:cs typeface="Arial" panose="020B0604020202020204" pitchFamily="34" charset="0"/>
              </a:rPr>
              <a:t>Vorstandssitzung 8/24</a:t>
            </a:r>
            <a:endParaRPr lang="de-CH" sz="2000">
              <a:latin typeface="+mn-lt"/>
              <a:cs typeface="Arial" panose="020B0604020202020204" pitchFamily="34" charset="0"/>
            </a:endParaRPr>
          </a:p>
        </p:txBody>
      </p:sp>
      <p:pic>
        <p:nvPicPr>
          <p:cNvPr id="1026" name="Picture 2" descr="C:\Users\g.loehnert\Desktop\Logo KSBS.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47528" y="172997"/>
            <a:ext cx="3105150" cy="866775"/>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2191830" y="1218451"/>
            <a:ext cx="7951515" cy="523220"/>
          </a:xfrm>
          <a:prstGeom prst="rect">
            <a:avLst/>
          </a:prstGeom>
          <a:noFill/>
        </p:spPr>
        <p:txBody>
          <a:bodyPr wrap="square" rtlCol="0">
            <a:spAutoFit/>
          </a:bodyPr>
          <a:lstStyle/>
          <a:p>
            <a:pPr algn="just">
              <a:tabLst>
                <a:tab pos="228600" algn="l"/>
              </a:tabLst>
            </a:pPr>
            <a:r>
              <a:rPr lang="de-CH" sz="2800" b="1">
                <a:solidFill>
                  <a:prstClr val="black"/>
                </a:solidFill>
                <a:latin typeface="Calibri"/>
                <a:ea typeface="Times New Roman" panose="02020603050405020304" pitchFamily="18" charset="0"/>
                <a:cs typeface="Arial" panose="020B0604020202020204" pitchFamily="34" charset="0"/>
              </a:rPr>
              <a:t>3. Schulraum – Was geht? (I, F, D)		</a:t>
            </a:r>
            <a:r>
              <a:rPr lang="de-CH" sz="2800">
                <a:solidFill>
                  <a:prstClr val="black"/>
                </a:solidFill>
                <a:latin typeface="Calibri"/>
                <a:ea typeface="Times New Roman" panose="02020603050405020304" pitchFamily="18" charset="0"/>
                <a:cs typeface="Arial" panose="020B0604020202020204" pitchFamily="34" charset="0"/>
              </a:rPr>
              <a:t>45 Min.</a:t>
            </a:r>
            <a:endParaRPr lang="de-CH" sz="2800">
              <a:solidFill>
                <a:prstClr val="black"/>
              </a:solidFill>
              <a:latin typeface="Calibri"/>
              <a:ea typeface="Times New Roman" panose="02020603050405020304" pitchFamily="18" charset="0"/>
              <a:cs typeface="Times New Roman" panose="02020603050405020304" pitchFamily="18" charset="0"/>
            </a:endParaRPr>
          </a:p>
        </p:txBody>
      </p:sp>
      <p:sp>
        <p:nvSpPr>
          <p:cNvPr id="11" name="Textfeld 10">
            <a:extLst>
              <a:ext uri="{FF2B5EF4-FFF2-40B4-BE49-F238E27FC236}">
                <a16:creationId xmlns:a16="http://schemas.microsoft.com/office/drawing/2014/main" id="{B670CC5F-AA6C-DB1C-7F78-B893F9A9802D}"/>
              </a:ext>
            </a:extLst>
          </p:cNvPr>
          <p:cNvSpPr txBox="1"/>
          <p:nvPr/>
        </p:nvSpPr>
        <p:spPr>
          <a:xfrm>
            <a:off x="2191830" y="2290228"/>
            <a:ext cx="7951515" cy="954107"/>
          </a:xfrm>
          <a:prstGeom prst="rect">
            <a:avLst/>
          </a:prstGeom>
          <a:noFill/>
        </p:spPr>
        <p:txBody>
          <a:bodyPr wrap="square">
            <a:spAutoFit/>
          </a:bodyPr>
          <a:lstStyle/>
          <a:p>
            <a:pPr algn="just"/>
            <a:r>
              <a:rPr lang="de-CH" sz="2000" b="1">
                <a:solidFill>
                  <a:prstClr val="black"/>
                </a:solidFill>
                <a:latin typeface="Calibri"/>
                <a:ea typeface="Times New Roman" panose="02020603050405020304" pitchFamily="18" charset="0"/>
                <a:cs typeface="Arial" panose="020B0604020202020204" pitchFamily="34" charset="0"/>
              </a:rPr>
              <a:t>KSBS-Kommunikation zum Schulraum</a:t>
            </a:r>
          </a:p>
          <a:p>
            <a:pPr algn="just"/>
            <a:endParaRPr lang="de-CH">
              <a:solidFill>
                <a:prstClr val="black"/>
              </a:solidFill>
              <a:latin typeface="Calibri"/>
              <a:ea typeface="Times New Roman" panose="02020603050405020304" pitchFamily="18" charset="0"/>
              <a:cs typeface="Arial" panose="020B0604020202020204" pitchFamily="34" charset="0"/>
            </a:endParaRPr>
          </a:p>
          <a:p>
            <a:pPr algn="just"/>
            <a:endParaRPr lang="de-CH">
              <a:solidFill>
                <a:prstClr val="black"/>
              </a:solidFill>
              <a:latin typeface="Calibri"/>
              <a:ea typeface="Times New Roman" panose="02020603050405020304" pitchFamily="18" charset="0"/>
              <a:cs typeface="Arial" panose="020B0604020202020204" pitchFamily="34" charset="0"/>
            </a:endParaRPr>
          </a:p>
        </p:txBody>
      </p:sp>
      <p:pic>
        <p:nvPicPr>
          <p:cNvPr id="5" name="Grafik 4">
            <a:extLst>
              <a:ext uri="{FF2B5EF4-FFF2-40B4-BE49-F238E27FC236}">
                <a16:creationId xmlns:a16="http://schemas.microsoft.com/office/drawing/2014/main" id="{364E8233-D801-4D5A-8F88-11BC1F14BDEE}"/>
              </a:ext>
            </a:extLst>
          </p:cNvPr>
          <p:cNvPicPr>
            <a:picLocks noChangeAspect="1"/>
          </p:cNvPicPr>
          <p:nvPr/>
        </p:nvPicPr>
        <p:blipFill>
          <a:blip r:embed="rId6"/>
          <a:stretch>
            <a:fillRect/>
          </a:stretch>
        </p:blipFill>
        <p:spPr>
          <a:xfrm>
            <a:off x="6443504" y="3429000"/>
            <a:ext cx="2276793" cy="3286584"/>
          </a:xfrm>
          <a:prstGeom prst="rect">
            <a:avLst/>
          </a:prstGeom>
          <a:solidFill>
            <a:schemeClr val="accent2"/>
          </a:solidFill>
          <a:ln w="3175">
            <a:solidFill>
              <a:schemeClr val="tx1"/>
            </a:solidFill>
          </a:ln>
        </p:spPr>
      </p:pic>
      <p:pic>
        <p:nvPicPr>
          <p:cNvPr id="7" name="Grafik 6">
            <a:extLst>
              <a:ext uri="{FF2B5EF4-FFF2-40B4-BE49-F238E27FC236}">
                <a16:creationId xmlns:a16="http://schemas.microsoft.com/office/drawing/2014/main" id="{6792417F-B96C-8ECE-54A1-E5B02B7C5A78}"/>
              </a:ext>
            </a:extLst>
          </p:cNvPr>
          <p:cNvPicPr>
            <a:picLocks noChangeAspect="1"/>
          </p:cNvPicPr>
          <p:nvPr/>
        </p:nvPicPr>
        <p:blipFill>
          <a:blip r:embed="rId7"/>
          <a:stretch>
            <a:fillRect/>
          </a:stretch>
        </p:blipFill>
        <p:spPr>
          <a:xfrm>
            <a:off x="2322183" y="2942905"/>
            <a:ext cx="2248214" cy="6030167"/>
          </a:xfrm>
          <a:prstGeom prst="rect">
            <a:avLst/>
          </a:prstGeom>
          <a:ln w="3175">
            <a:solidFill>
              <a:schemeClr val="tx1"/>
            </a:solidFill>
          </a:ln>
        </p:spPr>
      </p:pic>
      <p:pic>
        <p:nvPicPr>
          <p:cNvPr id="9" name="Grafik 8">
            <a:extLst>
              <a:ext uri="{FF2B5EF4-FFF2-40B4-BE49-F238E27FC236}">
                <a16:creationId xmlns:a16="http://schemas.microsoft.com/office/drawing/2014/main" id="{35D46E6B-142D-0893-BC5E-602DA45FE995}"/>
              </a:ext>
            </a:extLst>
          </p:cNvPr>
          <p:cNvPicPr>
            <a:picLocks noChangeAspect="1"/>
          </p:cNvPicPr>
          <p:nvPr/>
        </p:nvPicPr>
        <p:blipFill>
          <a:blip r:embed="rId8"/>
          <a:stretch>
            <a:fillRect/>
          </a:stretch>
        </p:blipFill>
        <p:spPr>
          <a:xfrm>
            <a:off x="5567704" y="2737085"/>
            <a:ext cx="4705995" cy="3700933"/>
          </a:xfrm>
          <a:prstGeom prst="rect">
            <a:avLst/>
          </a:prstGeom>
          <a:ln w="3175">
            <a:solidFill>
              <a:schemeClr val="tx1"/>
            </a:solidFill>
          </a:ln>
        </p:spPr>
      </p:pic>
    </p:spTree>
    <p:extLst>
      <p:ext uri="{BB962C8B-B14F-4D97-AF65-F5344CB8AC3E}">
        <p14:creationId xmlns:p14="http://schemas.microsoft.com/office/powerpoint/2010/main" val="1965217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919536" y="-5684"/>
            <a:ext cx="8136904" cy="1224136"/>
          </a:xfrm>
        </p:spPr>
        <p:txBody>
          <a:bodyPr>
            <a:normAutofit/>
          </a:bodyPr>
          <a:lstStyle/>
          <a:p>
            <a:pPr algn="r"/>
            <a:r>
              <a:rPr lang="de-DE" sz="2000">
                <a:latin typeface="+mn-lt"/>
                <a:cs typeface="Arial" panose="020B0604020202020204" pitchFamily="34" charset="0"/>
              </a:rPr>
              <a:t>Vorstandssitzung 8/24</a:t>
            </a:r>
            <a:endParaRPr lang="de-CH" sz="2000">
              <a:latin typeface="+mn-lt"/>
              <a:cs typeface="Arial" panose="020B0604020202020204" pitchFamily="34" charset="0"/>
            </a:endParaRPr>
          </a:p>
        </p:txBody>
      </p:sp>
      <p:pic>
        <p:nvPicPr>
          <p:cNvPr id="1026" name="Picture 2" descr="C:\Users\g.loehnert\Desktop\Logo KSB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528" y="172997"/>
            <a:ext cx="3105150" cy="866775"/>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2191830" y="1218451"/>
            <a:ext cx="7951515" cy="523220"/>
          </a:xfrm>
          <a:prstGeom prst="rect">
            <a:avLst/>
          </a:prstGeom>
          <a:noFill/>
        </p:spPr>
        <p:txBody>
          <a:bodyPr wrap="square" rtlCol="0">
            <a:spAutoFit/>
          </a:bodyPr>
          <a:lstStyle/>
          <a:p>
            <a:pPr algn="just">
              <a:tabLst>
                <a:tab pos="228600" algn="l"/>
              </a:tabLst>
            </a:pPr>
            <a:r>
              <a:rPr lang="de-CH" sz="2800" b="1">
                <a:solidFill>
                  <a:prstClr val="black"/>
                </a:solidFill>
                <a:latin typeface="Calibri"/>
                <a:ea typeface="Times New Roman" panose="02020603050405020304" pitchFamily="18" charset="0"/>
                <a:cs typeface="Arial" panose="020B0604020202020204" pitchFamily="34" charset="0"/>
              </a:rPr>
              <a:t>3. Schulraum – Was geht? (I, F, D)		</a:t>
            </a:r>
            <a:r>
              <a:rPr lang="de-CH" sz="2800">
                <a:solidFill>
                  <a:prstClr val="black"/>
                </a:solidFill>
                <a:latin typeface="Calibri"/>
                <a:ea typeface="Times New Roman" panose="02020603050405020304" pitchFamily="18" charset="0"/>
                <a:cs typeface="Arial" panose="020B0604020202020204" pitchFamily="34" charset="0"/>
              </a:rPr>
              <a:t>45 Min.</a:t>
            </a:r>
            <a:endParaRPr lang="de-CH" sz="2800">
              <a:solidFill>
                <a:prstClr val="black"/>
              </a:solidFill>
              <a:latin typeface="Calibri"/>
              <a:ea typeface="Times New Roman" panose="02020603050405020304" pitchFamily="18" charset="0"/>
              <a:cs typeface="Times New Roman" panose="02020603050405020304" pitchFamily="18" charset="0"/>
            </a:endParaRPr>
          </a:p>
        </p:txBody>
      </p:sp>
      <p:sp>
        <p:nvSpPr>
          <p:cNvPr id="11" name="Textfeld 10">
            <a:extLst>
              <a:ext uri="{FF2B5EF4-FFF2-40B4-BE49-F238E27FC236}">
                <a16:creationId xmlns:a16="http://schemas.microsoft.com/office/drawing/2014/main" id="{B670CC5F-AA6C-DB1C-7F78-B893F9A9802D}"/>
              </a:ext>
            </a:extLst>
          </p:cNvPr>
          <p:cNvSpPr txBox="1"/>
          <p:nvPr/>
        </p:nvSpPr>
        <p:spPr>
          <a:xfrm>
            <a:off x="2191830" y="1786371"/>
            <a:ext cx="7951515" cy="400110"/>
          </a:xfrm>
          <a:prstGeom prst="rect">
            <a:avLst/>
          </a:prstGeom>
          <a:noFill/>
        </p:spPr>
        <p:txBody>
          <a:bodyPr wrap="square">
            <a:spAutoFit/>
          </a:bodyPr>
          <a:lstStyle/>
          <a:p>
            <a:pPr algn="just"/>
            <a:r>
              <a:rPr lang="de-CH" sz="2000" b="1">
                <a:solidFill>
                  <a:prstClr val="black"/>
                </a:solidFill>
                <a:latin typeface="Calibri"/>
                <a:ea typeface="Times New Roman" panose="02020603050405020304" pitchFamily="18" charset="0"/>
                <a:cs typeface="Arial" panose="020B0604020202020204" pitchFamily="34" charset="0"/>
              </a:rPr>
              <a:t>Orientierungsraster Primarstufe</a:t>
            </a:r>
          </a:p>
        </p:txBody>
      </p:sp>
      <p:pic>
        <p:nvPicPr>
          <p:cNvPr id="5" name="Grafik 4">
            <a:extLst>
              <a:ext uri="{FF2B5EF4-FFF2-40B4-BE49-F238E27FC236}">
                <a16:creationId xmlns:a16="http://schemas.microsoft.com/office/drawing/2014/main" id="{B1367331-CC26-3F5F-A0A3-EE45968A37AE}"/>
              </a:ext>
            </a:extLst>
          </p:cNvPr>
          <p:cNvPicPr>
            <a:picLocks noChangeAspect="1"/>
          </p:cNvPicPr>
          <p:nvPr/>
        </p:nvPicPr>
        <p:blipFill>
          <a:blip r:embed="rId4"/>
          <a:stretch>
            <a:fillRect/>
          </a:stretch>
        </p:blipFill>
        <p:spPr>
          <a:xfrm>
            <a:off x="2940253" y="2288133"/>
            <a:ext cx="5937048" cy="5379492"/>
          </a:xfrm>
          <a:prstGeom prst="rect">
            <a:avLst/>
          </a:prstGeom>
        </p:spPr>
      </p:pic>
    </p:spTree>
    <p:extLst>
      <p:ext uri="{BB962C8B-B14F-4D97-AF65-F5344CB8AC3E}">
        <p14:creationId xmlns:p14="http://schemas.microsoft.com/office/powerpoint/2010/main" val="31202696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919536" y="-5684"/>
            <a:ext cx="8136904" cy="1224136"/>
          </a:xfrm>
        </p:spPr>
        <p:txBody>
          <a:bodyPr>
            <a:normAutofit/>
          </a:bodyPr>
          <a:lstStyle/>
          <a:p>
            <a:pPr algn="r"/>
            <a:r>
              <a:rPr lang="de-DE" sz="2000">
                <a:latin typeface="+mn-lt"/>
                <a:cs typeface="Arial" panose="020B0604020202020204" pitchFamily="34" charset="0"/>
              </a:rPr>
              <a:t>Vorstandssitzung 8/24</a:t>
            </a:r>
            <a:endParaRPr lang="de-CH" sz="2000">
              <a:latin typeface="+mn-lt"/>
              <a:cs typeface="Arial" panose="020B0604020202020204" pitchFamily="34" charset="0"/>
            </a:endParaRPr>
          </a:p>
        </p:txBody>
      </p:sp>
      <p:pic>
        <p:nvPicPr>
          <p:cNvPr id="1026" name="Picture 2" descr="C:\Users\g.loehnert\Desktop\Logo KSB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528" y="172997"/>
            <a:ext cx="3105150" cy="866775"/>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2191830" y="1218451"/>
            <a:ext cx="7951515" cy="523220"/>
          </a:xfrm>
          <a:prstGeom prst="rect">
            <a:avLst/>
          </a:prstGeom>
          <a:noFill/>
        </p:spPr>
        <p:txBody>
          <a:bodyPr wrap="square" rtlCol="0">
            <a:spAutoFit/>
          </a:bodyPr>
          <a:lstStyle/>
          <a:p>
            <a:pPr algn="just">
              <a:tabLst>
                <a:tab pos="228600" algn="l"/>
              </a:tabLst>
            </a:pPr>
            <a:r>
              <a:rPr lang="de-CH" sz="2800" b="1">
                <a:solidFill>
                  <a:prstClr val="black"/>
                </a:solidFill>
                <a:latin typeface="Calibri"/>
                <a:ea typeface="Times New Roman" panose="02020603050405020304" pitchFamily="18" charset="0"/>
                <a:cs typeface="Arial" panose="020B0604020202020204" pitchFamily="34" charset="0"/>
              </a:rPr>
              <a:t>3. Schulraum – Was geht? (I, F, D)		</a:t>
            </a:r>
            <a:r>
              <a:rPr lang="de-CH" sz="2800">
                <a:solidFill>
                  <a:prstClr val="black"/>
                </a:solidFill>
                <a:latin typeface="Calibri"/>
                <a:ea typeface="Times New Roman" panose="02020603050405020304" pitchFamily="18" charset="0"/>
                <a:cs typeface="Arial" panose="020B0604020202020204" pitchFamily="34" charset="0"/>
              </a:rPr>
              <a:t>45 Min.</a:t>
            </a:r>
            <a:endParaRPr lang="de-CH" sz="2800">
              <a:solidFill>
                <a:prstClr val="black"/>
              </a:solidFill>
              <a:latin typeface="Calibri"/>
              <a:ea typeface="Times New Roman" panose="02020603050405020304" pitchFamily="18" charset="0"/>
              <a:cs typeface="Times New Roman" panose="02020603050405020304" pitchFamily="18" charset="0"/>
            </a:endParaRPr>
          </a:p>
        </p:txBody>
      </p:sp>
      <p:sp>
        <p:nvSpPr>
          <p:cNvPr id="4" name="Textfeld 3">
            <a:extLst>
              <a:ext uri="{FF2B5EF4-FFF2-40B4-BE49-F238E27FC236}">
                <a16:creationId xmlns:a16="http://schemas.microsoft.com/office/drawing/2014/main" id="{3D8ED179-882B-712B-C5A4-04F6870A9351}"/>
              </a:ext>
            </a:extLst>
          </p:cNvPr>
          <p:cNvSpPr txBox="1"/>
          <p:nvPr/>
        </p:nvSpPr>
        <p:spPr>
          <a:xfrm>
            <a:off x="2191830" y="2167662"/>
            <a:ext cx="7951515" cy="4524315"/>
          </a:xfrm>
          <a:prstGeom prst="rect">
            <a:avLst/>
          </a:prstGeom>
          <a:noFill/>
        </p:spPr>
        <p:txBody>
          <a:bodyPr wrap="square">
            <a:spAutoFit/>
          </a:bodyPr>
          <a:lstStyle/>
          <a:p>
            <a:pPr algn="just"/>
            <a:r>
              <a:rPr lang="de-CH" sz="2400" b="1">
                <a:solidFill>
                  <a:prstClr val="black"/>
                </a:solidFill>
                <a:latin typeface="Calibri"/>
                <a:ea typeface="Times New Roman" panose="02020603050405020304" pitchFamily="18" charset="0"/>
                <a:cs typeface="Arial" panose="020B0604020202020204" pitchFamily="34" charset="0"/>
              </a:rPr>
              <a:t>Diskussion / Rückmeldungen im Vorstand:</a:t>
            </a:r>
          </a:p>
          <a:p>
            <a:pPr algn="just"/>
            <a:endParaRPr lang="de-CH" sz="2400" b="1">
              <a:solidFill>
                <a:prstClr val="black"/>
              </a:solidFill>
              <a:latin typeface="Calibri"/>
              <a:ea typeface="Times New Roman" panose="02020603050405020304" pitchFamily="18" charset="0"/>
              <a:cs typeface="Arial" panose="020B0604020202020204" pitchFamily="34" charset="0"/>
            </a:endParaRPr>
          </a:p>
          <a:p>
            <a:pPr algn="just"/>
            <a:r>
              <a:rPr lang="de-CH" sz="2400">
                <a:solidFill>
                  <a:prstClr val="black"/>
                </a:solidFill>
                <a:latin typeface="Calibri"/>
                <a:ea typeface="Times New Roman" panose="02020603050405020304" pitchFamily="18" charset="0"/>
                <a:cs typeface="Arial" panose="020B0604020202020204" pitchFamily="34" charset="0"/>
              </a:rPr>
              <a:t>Mögliche Fragen:</a:t>
            </a:r>
          </a:p>
          <a:p>
            <a:pPr marL="342900" indent="-342900" algn="just">
              <a:buFont typeface="Arial" panose="020B0604020202020204" pitchFamily="34" charset="0"/>
              <a:buChar char="•"/>
            </a:pPr>
            <a:r>
              <a:rPr lang="de-CH" sz="2400">
                <a:solidFill>
                  <a:prstClr val="black"/>
                </a:solidFill>
                <a:latin typeface="Calibri"/>
                <a:ea typeface="Times New Roman" panose="02020603050405020304" pitchFamily="18" charset="0"/>
                <a:cs typeface="Arial" panose="020B0604020202020204" pitchFamily="34" charset="0"/>
              </a:rPr>
              <a:t>Welche Bestrebungen («Hebel») müssen verstärkt werden?</a:t>
            </a:r>
          </a:p>
          <a:p>
            <a:pPr marL="342900" indent="-342900" algn="just">
              <a:buFont typeface="Arial" panose="020B0604020202020204" pitchFamily="34" charset="0"/>
              <a:buChar char="•"/>
            </a:pPr>
            <a:r>
              <a:rPr lang="de-CH" sz="2400">
                <a:solidFill>
                  <a:prstClr val="black"/>
                </a:solidFill>
                <a:latin typeface="Calibri"/>
                <a:ea typeface="Times New Roman" panose="02020603050405020304" pitchFamily="18" charset="0"/>
                <a:cs typeface="Arial" panose="020B0604020202020204" pitchFamily="34" charset="0"/>
              </a:rPr>
              <a:t>Was fehlt? Gibt es weitere wirksame/konstruktive «Hebel»?</a:t>
            </a:r>
          </a:p>
          <a:p>
            <a:pPr marL="342900" indent="-342900" algn="just">
              <a:buFont typeface="Arial" panose="020B0604020202020204" pitchFamily="34" charset="0"/>
              <a:buChar char="•"/>
            </a:pPr>
            <a:r>
              <a:rPr lang="de-CH" sz="2400">
                <a:solidFill>
                  <a:prstClr val="black"/>
                </a:solidFill>
                <a:latin typeface="Calibri"/>
                <a:ea typeface="Times New Roman" panose="02020603050405020304" pitchFamily="18" charset="0"/>
                <a:cs typeface="Arial" panose="020B0604020202020204" pitchFamily="34" charset="0"/>
              </a:rPr>
              <a:t>Wie beurteilt ihr das (bisherige) Engagement und die (bisher erzielte) Wirkung der KSBS? </a:t>
            </a:r>
          </a:p>
          <a:p>
            <a:pPr marL="342900" indent="-342900" algn="just">
              <a:buFont typeface="Arial" panose="020B0604020202020204" pitchFamily="34" charset="0"/>
              <a:buChar char="•"/>
            </a:pPr>
            <a:r>
              <a:rPr lang="de-CH" sz="2400">
                <a:solidFill>
                  <a:prstClr val="black"/>
                </a:solidFill>
                <a:latin typeface="Calibri"/>
                <a:ea typeface="Times New Roman" panose="02020603050405020304" pitchFamily="18" charset="0"/>
                <a:cs typeface="Arial" panose="020B0604020202020204" pitchFamily="34" charset="0"/>
              </a:rPr>
              <a:t>Wo sind die Grenzen des Engagements der KSBS? In welchen Handlungsfeldern braucht es andere Kooperations-partner ausserhalb der KSBS – und welche?</a:t>
            </a:r>
          </a:p>
          <a:p>
            <a:pPr marL="342900" indent="-342900" algn="just">
              <a:buFont typeface="Arial" panose="020B0604020202020204" pitchFamily="34" charset="0"/>
              <a:buChar char="•"/>
            </a:pPr>
            <a:r>
              <a:rPr lang="de-CH" sz="2400">
                <a:solidFill>
                  <a:prstClr val="black"/>
                </a:solidFill>
                <a:latin typeface="Calibri"/>
                <a:ea typeface="Times New Roman" panose="02020603050405020304" pitchFamily="18" charset="0"/>
                <a:cs typeface="Arial" panose="020B0604020202020204" pitchFamily="34" charset="0"/>
              </a:rPr>
              <a:t>…..</a:t>
            </a:r>
          </a:p>
          <a:p>
            <a:pPr marL="342900" indent="-342900" algn="just">
              <a:buFont typeface="Arial" panose="020B0604020202020204" pitchFamily="34" charset="0"/>
              <a:buChar char="•"/>
            </a:pPr>
            <a:endParaRPr lang="de-CH" sz="2400" b="1">
              <a:solidFill>
                <a:prstClr val="black"/>
              </a:solidFill>
              <a:latin typeface="Calibri"/>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661939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919536" y="-5684"/>
            <a:ext cx="8136904" cy="1224136"/>
          </a:xfrm>
        </p:spPr>
        <p:txBody>
          <a:bodyPr>
            <a:normAutofit/>
          </a:bodyPr>
          <a:lstStyle/>
          <a:p>
            <a:pPr algn="r"/>
            <a:r>
              <a:rPr lang="de-DE" sz="2000">
                <a:latin typeface="+mn-lt"/>
                <a:cs typeface="Arial" panose="020B0604020202020204" pitchFamily="34" charset="0"/>
              </a:rPr>
              <a:t>Vorstandssitzung 8/24</a:t>
            </a:r>
            <a:endParaRPr lang="de-CH" sz="2000">
              <a:latin typeface="+mn-lt"/>
              <a:cs typeface="Arial" panose="020B0604020202020204" pitchFamily="34" charset="0"/>
            </a:endParaRPr>
          </a:p>
        </p:txBody>
      </p:sp>
      <p:pic>
        <p:nvPicPr>
          <p:cNvPr id="1026" name="Picture 2" descr="C:\Users\g.loehnert\Desktop\Logo KSB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528" y="172997"/>
            <a:ext cx="3105150" cy="866775"/>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2191830" y="1218451"/>
            <a:ext cx="7951515" cy="523220"/>
          </a:xfrm>
          <a:prstGeom prst="rect">
            <a:avLst/>
          </a:prstGeom>
          <a:noFill/>
        </p:spPr>
        <p:txBody>
          <a:bodyPr wrap="square" rtlCol="0">
            <a:spAutoFit/>
          </a:bodyPr>
          <a:lstStyle/>
          <a:p>
            <a:pPr algn="just">
              <a:tabLst>
                <a:tab pos="228600" algn="l"/>
              </a:tabLst>
            </a:pPr>
            <a:r>
              <a:rPr lang="de-CH" sz="2800" b="1">
                <a:solidFill>
                  <a:prstClr val="black"/>
                </a:solidFill>
                <a:latin typeface="Calibri"/>
                <a:ea typeface="Times New Roman" panose="02020603050405020304" pitchFamily="18" charset="0"/>
                <a:cs typeface="Arial" panose="020B0604020202020204" pitchFamily="34" charset="0"/>
              </a:rPr>
              <a:t>3. Schulraum – Was geht? (I, F, D)		</a:t>
            </a:r>
            <a:r>
              <a:rPr lang="de-CH" sz="2800">
                <a:solidFill>
                  <a:prstClr val="black"/>
                </a:solidFill>
                <a:latin typeface="Calibri"/>
                <a:ea typeface="Times New Roman" panose="02020603050405020304" pitchFamily="18" charset="0"/>
                <a:cs typeface="Arial" panose="020B0604020202020204" pitchFamily="34" charset="0"/>
              </a:rPr>
              <a:t>45 Min.</a:t>
            </a:r>
            <a:endParaRPr lang="de-CH" sz="2800">
              <a:solidFill>
                <a:prstClr val="black"/>
              </a:solidFill>
              <a:latin typeface="Calibri"/>
              <a:ea typeface="Times New Roman" panose="02020603050405020304" pitchFamily="18" charset="0"/>
              <a:cs typeface="Times New Roman" panose="02020603050405020304" pitchFamily="18" charset="0"/>
            </a:endParaRPr>
          </a:p>
        </p:txBody>
      </p:sp>
      <p:sp>
        <p:nvSpPr>
          <p:cNvPr id="4" name="Textfeld 3">
            <a:extLst>
              <a:ext uri="{FF2B5EF4-FFF2-40B4-BE49-F238E27FC236}">
                <a16:creationId xmlns:a16="http://schemas.microsoft.com/office/drawing/2014/main" id="{3D8ED179-882B-712B-C5A4-04F6870A9351}"/>
              </a:ext>
            </a:extLst>
          </p:cNvPr>
          <p:cNvSpPr txBox="1"/>
          <p:nvPr/>
        </p:nvSpPr>
        <p:spPr>
          <a:xfrm>
            <a:off x="2191830" y="2290228"/>
            <a:ext cx="7951515" cy="461665"/>
          </a:xfrm>
          <a:prstGeom prst="rect">
            <a:avLst/>
          </a:prstGeom>
          <a:noFill/>
        </p:spPr>
        <p:txBody>
          <a:bodyPr wrap="square">
            <a:spAutoFit/>
          </a:bodyPr>
          <a:lstStyle/>
          <a:p>
            <a:pPr algn="just"/>
            <a:r>
              <a:rPr lang="de-CH" sz="2400" b="1" i="1" u="sng">
                <a:solidFill>
                  <a:prstClr val="black"/>
                </a:solidFill>
                <a:latin typeface="Calibri"/>
                <a:ea typeface="Times New Roman" panose="02020603050405020304" pitchFamily="18" charset="0"/>
                <a:cs typeface="Arial" panose="020B0604020202020204" pitchFamily="34" charset="0"/>
              </a:rPr>
              <a:t>Rückmeldungen und Ergänzungen?</a:t>
            </a:r>
          </a:p>
        </p:txBody>
      </p:sp>
      <p:pic>
        <p:nvPicPr>
          <p:cNvPr id="6" name="Grafik 5" descr="Kundenbewertung">
            <a:extLst>
              <a:ext uri="{FF2B5EF4-FFF2-40B4-BE49-F238E27FC236}">
                <a16:creationId xmlns:a16="http://schemas.microsoft.com/office/drawing/2014/main" id="{E2A26CC2-35CE-8611-6FE0-DC659F9E376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537175" y="2869561"/>
            <a:ext cx="2829110" cy="2829110"/>
          </a:xfrm>
          <a:prstGeom prst="rect">
            <a:avLst/>
          </a:prstGeom>
        </p:spPr>
      </p:pic>
      <p:pic>
        <p:nvPicPr>
          <p:cNvPr id="7" name="Grafik 6" descr="Fragen">
            <a:extLst>
              <a:ext uri="{FF2B5EF4-FFF2-40B4-BE49-F238E27FC236}">
                <a16:creationId xmlns:a16="http://schemas.microsoft.com/office/drawing/2014/main" id="{00765E46-204F-4F76-D2D7-B55A1185C5B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04133" y="3226842"/>
            <a:ext cx="2829110" cy="2829110"/>
          </a:xfrm>
          <a:prstGeom prst="rect">
            <a:avLst/>
          </a:prstGeom>
        </p:spPr>
      </p:pic>
    </p:spTree>
    <p:extLst>
      <p:ext uri="{BB962C8B-B14F-4D97-AF65-F5344CB8AC3E}">
        <p14:creationId xmlns:p14="http://schemas.microsoft.com/office/powerpoint/2010/main" val="642940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F8B5A-5DDB-3291-DC15-52BD7AD6E197}"/>
            </a:ext>
          </a:extLst>
        </p:cNvPr>
        <p:cNvGrpSpPr/>
        <p:nvPr/>
      </p:nvGrpSpPr>
      <p:grpSpPr>
        <a:xfrm>
          <a:off x="0" y="0"/>
          <a:ext cx="0" cy="0"/>
          <a:chOff x="0" y="0"/>
          <a:chExt cx="0" cy="0"/>
        </a:xfrm>
      </p:grpSpPr>
      <p:pic>
        <p:nvPicPr>
          <p:cNvPr id="4" name="Grafik 3">
            <a:extLst>
              <a:ext uri="{FF2B5EF4-FFF2-40B4-BE49-F238E27FC236}">
                <a16:creationId xmlns:a16="http://schemas.microsoft.com/office/drawing/2014/main" id="{BF8C8851-7B5B-298D-2A94-60C21DD232EB}"/>
              </a:ext>
            </a:extLst>
          </p:cNvPr>
          <p:cNvPicPr>
            <a:picLocks noChangeAspect="1"/>
          </p:cNvPicPr>
          <p:nvPr/>
        </p:nvPicPr>
        <p:blipFill>
          <a:blip r:embed="rId3"/>
          <a:stretch>
            <a:fillRect/>
          </a:stretch>
        </p:blipFill>
        <p:spPr>
          <a:xfrm>
            <a:off x="7819014" y="5430618"/>
            <a:ext cx="2237426" cy="1115665"/>
          </a:xfrm>
          <a:prstGeom prst="rect">
            <a:avLst/>
          </a:prstGeom>
        </p:spPr>
      </p:pic>
      <p:sp>
        <p:nvSpPr>
          <p:cNvPr id="2" name="Titel 1">
            <a:extLst>
              <a:ext uri="{FF2B5EF4-FFF2-40B4-BE49-F238E27FC236}">
                <a16:creationId xmlns:a16="http://schemas.microsoft.com/office/drawing/2014/main" id="{6CA486FA-FE0C-D1CA-B8BB-03DAD6F43BAE}"/>
              </a:ext>
            </a:extLst>
          </p:cNvPr>
          <p:cNvSpPr>
            <a:spLocks noGrp="1"/>
          </p:cNvSpPr>
          <p:nvPr>
            <p:ph type="ctrTitle"/>
          </p:nvPr>
        </p:nvSpPr>
        <p:spPr>
          <a:xfrm>
            <a:off x="1919536" y="-5684"/>
            <a:ext cx="8136904" cy="1224136"/>
          </a:xfrm>
        </p:spPr>
        <p:txBody>
          <a:bodyPr>
            <a:normAutofit/>
          </a:bodyPr>
          <a:lstStyle/>
          <a:p>
            <a:pPr algn="r"/>
            <a:r>
              <a:rPr lang="de-DE" sz="2000">
                <a:latin typeface="+mn-lt"/>
                <a:cs typeface="Arial" panose="020B0604020202020204" pitchFamily="34" charset="0"/>
              </a:rPr>
              <a:t>Vorstandssitzung 8/24</a:t>
            </a:r>
            <a:endParaRPr lang="de-CH" sz="2000">
              <a:latin typeface="+mn-lt"/>
              <a:cs typeface="Arial" panose="020B0604020202020204" pitchFamily="34" charset="0"/>
            </a:endParaRPr>
          </a:p>
        </p:txBody>
      </p:sp>
      <p:pic>
        <p:nvPicPr>
          <p:cNvPr id="1026" name="Picture 2" descr="C:\Users\g.loehnert\Desktop\Logo KSBS.png">
            <a:extLst>
              <a:ext uri="{FF2B5EF4-FFF2-40B4-BE49-F238E27FC236}">
                <a16:creationId xmlns:a16="http://schemas.microsoft.com/office/drawing/2014/main" id="{A6A60881-89C3-1200-2CBF-7669F06119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7528" y="172997"/>
            <a:ext cx="3105150" cy="866775"/>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a:extLst>
              <a:ext uri="{FF2B5EF4-FFF2-40B4-BE49-F238E27FC236}">
                <a16:creationId xmlns:a16="http://schemas.microsoft.com/office/drawing/2014/main" id="{8EE232D2-FC5A-07C2-0C1E-DEF512360386}"/>
              </a:ext>
            </a:extLst>
          </p:cNvPr>
          <p:cNvSpPr txBox="1"/>
          <p:nvPr/>
        </p:nvSpPr>
        <p:spPr>
          <a:xfrm>
            <a:off x="2191830" y="1218451"/>
            <a:ext cx="7951515" cy="523220"/>
          </a:xfrm>
          <a:prstGeom prst="rect">
            <a:avLst/>
          </a:prstGeom>
          <a:noFill/>
        </p:spPr>
        <p:txBody>
          <a:bodyPr wrap="square" rtlCol="0">
            <a:spAutoFit/>
          </a:bodyPr>
          <a:lstStyle/>
          <a:p>
            <a:pPr algn="just">
              <a:tabLst>
                <a:tab pos="228600" algn="l"/>
              </a:tabLst>
            </a:pPr>
            <a:r>
              <a:rPr lang="de-CH" sz="2800" b="1">
                <a:solidFill>
                  <a:prstClr val="black"/>
                </a:solidFill>
                <a:latin typeface="Calibri"/>
                <a:ea typeface="Times New Roman" panose="02020603050405020304" pitchFamily="18" charset="0"/>
                <a:cs typeface="Arial" panose="020B0604020202020204" pitchFamily="34" charset="0"/>
              </a:rPr>
              <a:t>3. Schulraum – Was geht? (I, F, D)		</a:t>
            </a:r>
            <a:r>
              <a:rPr lang="de-CH" sz="2800">
                <a:solidFill>
                  <a:prstClr val="black"/>
                </a:solidFill>
                <a:latin typeface="Calibri"/>
                <a:ea typeface="Times New Roman" panose="02020603050405020304" pitchFamily="18" charset="0"/>
                <a:cs typeface="Arial" panose="020B0604020202020204" pitchFamily="34" charset="0"/>
              </a:rPr>
              <a:t>45 Min.</a:t>
            </a:r>
            <a:endParaRPr lang="de-CH" sz="2800">
              <a:solidFill>
                <a:prstClr val="black"/>
              </a:solidFill>
              <a:latin typeface="Calibri"/>
              <a:ea typeface="Times New Roman" panose="02020603050405020304" pitchFamily="18" charset="0"/>
              <a:cs typeface="Times New Roman" panose="02020603050405020304" pitchFamily="18" charset="0"/>
            </a:endParaRPr>
          </a:p>
        </p:txBody>
      </p:sp>
      <p:sp>
        <p:nvSpPr>
          <p:cNvPr id="7" name="Textfeld 6">
            <a:extLst>
              <a:ext uri="{FF2B5EF4-FFF2-40B4-BE49-F238E27FC236}">
                <a16:creationId xmlns:a16="http://schemas.microsoft.com/office/drawing/2014/main" id="{EE9D9833-4D8A-B070-FB99-4EFFF2C0B5CB}"/>
              </a:ext>
            </a:extLst>
          </p:cNvPr>
          <p:cNvSpPr txBox="1"/>
          <p:nvPr/>
        </p:nvSpPr>
        <p:spPr>
          <a:xfrm>
            <a:off x="2191830" y="2290227"/>
            <a:ext cx="7951515" cy="3046988"/>
          </a:xfrm>
          <a:prstGeom prst="rect">
            <a:avLst/>
          </a:prstGeom>
          <a:noFill/>
        </p:spPr>
        <p:txBody>
          <a:bodyPr wrap="square">
            <a:spAutoFit/>
          </a:bodyPr>
          <a:lstStyle/>
          <a:p>
            <a:pPr algn="just"/>
            <a:r>
              <a:rPr lang="de-CH" sz="2400">
                <a:solidFill>
                  <a:prstClr val="black"/>
                </a:solidFill>
                <a:latin typeface="Calibri"/>
                <a:ea typeface="Times New Roman" panose="02020603050405020304" pitchFamily="18" charset="0"/>
                <a:cs typeface="Arial" panose="020B0604020202020204" pitchFamily="34" charset="0"/>
              </a:rPr>
              <a:t>Der Schulraum für Unterricht und Betreuung in Basel-Stadt ist knapp. Der Leitende Ausschuss (LA) zeigt auf, wie sich KSBS und Politik für mehr Schulraum engagieren, wo Handlungs-</a:t>
            </a:r>
            <a:r>
              <a:rPr lang="de-CH" sz="2400" err="1">
                <a:solidFill>
                  <a:prstClr val="black"/>
                </a:solidFill>
                <a:latin typeface="Calibri"/>
                <a:ea typeface="Times New Roman" panose="02020603050405020304" pitchFamily="18" charset="0"/>
                <a:cs typeface="Arial" panose="020B0604020202020204" pitchFamily="34" charset="0"/>
              </a:rPr>
              <a:t>spielräume</a:t>
            </a:r>
            <a:r>
              <a:rPr lang="de-CH" sz="2400">
                <a:solidFill>
                  <a:prstClr val="black"/>
                </a:solidFill>
                <a:latin typeface="Calibri"/>
                <a:ea typeface="Times New Roman" panose="02020603050405020304" pitchFamily="18" charset="0"/>
                <a:cs typeface="Arial" panose="020B0604020202020204" pitchFamily="34" charset="0"/>
              </a:rPr>
              <a:t> bestehen und welche Rolle die verschiedenen «Player» haben.</a:t>
            </a:r>
            <a:endParaRPr lang="de-CH" sz="2400">
              <a:solidFill>
                <a:prstClr val="black"/>
              </a:solidFill>
              <a:latin typeface="Calibri"/>
              <a:ea typeface="Times New Roman" panose="02020603050405020304" pitchFamily="18" charset="0"/>
              <a:cs typeface="Times New Roman" panose="02020603050405020304" pitchFamily="18" charset="0"/>
            </a:endParaRPr>
          </a:p>
          <a:p>
            <a:pPr algn="just"/>
            <a:r>
              <a:rPr lang="de-CH" sz="2400">
                <a:solidFill>
                  <a:prstClr val="black"/>
                </a:solidFill>
                <a:latin typeface="Calibri"/>
                <a:ea typeface="Times New Roman" panose="02020603050405020304" pitchFamily="18" charset="0"/>
                <a:cs typeface="Arial" panose="020B0604020202020204" pitchFamily="34" charset="0"/>
              </a:rPr>
              <a:t> </a:t>
            </a:r>
            <a:endParaRPr lang="de-CH" sz="2400">
              <a:solidFill>
                <a:prstClr val="black"/>
              </a:solidFill>
              <a:latin typeface="Calibri"/>
              <a:ea typeface="Times New Roman" panose="02020603050405020304" pitchFamily="18" charset="0"/>
              <a:cs typeface="Times New Roman" panose="02020603050405020304" pitchFamily="18" charset="0"/>
            </a:endParaRPr>
          </a:p>
          <a:p>
            <a:pPr algn="just"/>
            <a:r>
              <a:rPr lang="de-CH" sz="2400" b="1" i="1" u="sng">
                <a:solidFill>
                  <a:prstClr val="black"/>
                </a:solidFill>
                <a:latin typeface="Calibri"/>
                <a:ea typeface="Times New Roman" panose="02020603050405020304" pitchFamily="18" charset="0"/>
                <a:cs typeface="Arial" panose="020B0604020202020204" pitchFamily="34" charset="0"/>
              </a:rPr>
              <a:t>Ziel:</a:t>
            </a:r>
            <a:r>
              <a:rPr lang="de-CH" sz="2400" i="1">
                <a:solidFill>
                  <a:prstClr val="black"/>
                </a:solidFill>
                <a:latin typeface="Calibri"/>
                <a:ea typeface="Times New Roman" panose="02020603050405020304" pitchFamily="18" charset="0"/>
                <a:cs typeface="Arial" panose="020B0604020202020204" pitchFamily="34" charset="0"/>
              </a:rPr>
              <a:t> Der Vorstand diskutiert die Rolle der KSBS in der Schul-</a:t>
            </a:r>
            <a:r>
              <a:rPr lang="de-CH" sz="2400" i="1" err="1">
                <a:solidFill>
                  <a:prstClr val="black"/>
                </a:solidFill>
                <a:latin typeface="Calibri"/>
                <a:ea typeface="Times New Roman" panose="02020603050405020304" pitchFamily="18" charset="0"/>
                <a:cs typeface="Arial" panose="020B0604020202020204" pitchFamily="34" charset="0"/>
              </a:rPr>
              <a:t>raumproblematik</a:t>
            </a:r>
            <a:r>
              <a:rPr lang="de-CH" sz="2400" i="1">
                <a:solidFill>
                  <a:prstClr val="black"/>
                </a:solidFill>
                <a:latin typeface="Calibri"/>
                <a:ea typeface="Times New Roman" panose="02020603050405020304" pitchFamily="18" charset="0"/>
                <a:cs typeface="Arial" panose="020B0604020202020204" pitchFamily="34" charset="0"/>
              </a:rPr>
              <a:t> und berät über Handlungsmöglichkeiten.</a:t>
            </a:r>
            <a:endParaRPr lang="de-CH" sz="2400">
              <a:solidFill>
                <a:prstClr val="black"/>
              </a:solidFill>
              <a:latin typeface="Calibri"/>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7503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919536" y="-5684"/>
            <a:ext cx="8136904" cy="1224136"/>
          </a:xfrm>
        </p:spPr>
        <p:txBody>
          <a:bodyPr>
            <a:normAutofit/>
          </a:bodyPr>
          <a:lstStyle/>
          <a:p>
            <a:pPr algn="r"/>
            <a:r>
              <a:rPr lang="de-DE" sz="2000">
                <a:latin typeface="+mn-lt"/>
                <a:cs typeface="Arial" panose="020B0604020202020204" pitchFamily="34" charset="0"/>
              </a:rPr>
              <a:t>Vorstandssitzung 8/24</a:t>
            </a:r>
            <a:endParaRPr lang="de-CH" sz="2000">
              <a:latin typeface="+mn-lt"/>
              <a:cs typeface="Arial" panose="020B0604020202020204" pitchFamily="34" charset="0"/>
            </a:endParaRPr>
          </a:p>
        </p:txBody>
      </p:sp>
      <p:pic>
        <p:nvPicPr>
          <p:cNvPr id="1026" name="Picture 2" descr="C:\Users\g.loehnert\Desktop\Logo KSB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528" y="172997"/>
            <a:ext cx="3105150" cy="866775"/>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2191830" y="1218451"/>
            <a:ext cx="7951515" cy="523220"/>
          </a:xfrm>
          <a:prstGeom prst="rect">
            <a:avLst/>
          </a:prstGeom>
          <a:noFill/>
        </p:spPr>
        <p:txBody>
          <a:bodyPr wrap="square" rtlCol="0">
            <a:spAutoFit/>
          </a:bodyPr>
          <a:lstStyle/>
          <a:p>
            <a:pPr algn="just">
              <a:tabLst>
                <a:tab pos="228600" algn="l"/>
              </a:tabLst>
            </a:pPr>
            <a:r>
              <a:rPr lang="de-CH" sz="2800" b="1">
                <a:solidFill>
                  <a:prstClr val="black"/>
                </a:solidFill>
                <a:latin typeface="Calibri"/>
                <a:ea typeface="Times New Roman" panose="02020603050405020304" pitchFamily="18" charset="0"/>
                <a:cs typeface="Arial" panose="020B0604020202020204" pitchFamily="34" charset="0"/>
              </a:rPr>
              <a:t>3. Schulraum – Was geht? (I, F, D)		</a:t>
            </a:r>
            <a:r>
              <a:rPr lang="de-CH" sz="2800">
                <a:solidFill>
                  <a:prstClr val="black"/>
                </a:solidFill>
                <a:latin typeface="Calibri"/>
                <a:ea typeface="Times New Roman" panose="02020603050405020304" pitchFamily="18" charset="0"/>
                <a:cs typeface="Arial" panose="020B0604020202020204" pitchFamily="34" charset="0"/>
              </a:rPr>
              <a:t>45 Min.</a:t>
            </a:r>
            <a:endParaRPr lang="de-CH" sz="2800">
              <a:solidFill>
                <a:prstClr val="black"/>
              </a:solidFill>
              <a:latin typeface="Calibri"/>
              <a:ea typeface="Times New Roman" panose="02020603050405020304" pitchFamily="18" charset="0"/>
              <a:cs typeface="Times New Roman" panose="02020603050405020304" pitchFamily="18" charset="0"/>
            </a:endParaRPr>
          </a:p>
        </p:txBody>
      </p:sp>
      <p:graphicFrame>
        <p:nvGraphicFramePr>
          <p:cNvPr id="5" name="Tabelle 4">
            <a:extLst>
              <a:ext uri="{FF2B5EF4-FFF2-40B4-BE49-F238E27FC236}">
                <a16:creationId xmlns:a16="http://schemas.microsoft.com/office/drawing/2014/main" id="{955F319C-3B34-D145-917E-A6DBDBFA06FD}"/>
              </a:ext>
            </a:extLst>
          </p:cNvPr>
          <p:cNvGraphicFramePr>
            <a:graphicFrameLocks noGrp="1"/>
          </p:cNvGraphicFramePr>
          <p:nvPr/>
        </p:nvGraphicFramePr>
        <p:xfrm>
          <a:off x="2266949" y="1945639"/>
          <a:ext cx="7733220" cy="3720148"/>
        </p:xfrm>
        <a:graphic>
          <a:graphicData uri="http://schemas.openxmlformats.org/drawingml/2006/table">
            <a:tbl>
              <a:tblPr firstRow="1" bandRow="1">
                <a:tableStyleId>{5C22544A-7EE6-4342-B048-85BDC9FD1C3A}</a:tableStyleId>
              </a:tblPr>
              <a:tblGrid>
                <a:gridCol w="1647826">
                  <a:extLst>
                    <a:ext uri="{9D8B030D-6E8A-4147-A177-3AD203B41FA5}">
                      <a16:colId xmlns:a16="http://schemas.microsoft.com/office/drawing/2014/main" val="3017107656"/>
                    </a:ext>
                  </a:extLst>
                </a:gridCol>
                <a:gridCol w="4171950">
                  <a:extLst>
                    <a:ext uri="{9D8B030D-6E8A-4147-A177-3AD203B41FA5}">
                      <a16:colId xmlns:a16="http://schemas.microsoft.com/office/drawing/2014/main" val="2594813898"/>
                    </a:ext>
                  </a:extLst>
                </a:gridCol>
                <a:gridCol w="1913444">
                  <a:extLst>
                    <a:ext uri="{9D8B030D-6E8A-4147-A177-3AD203B41FA5}">
                      <a16:colId xmlns:a16="http://schemas.microsoft.com/office/drawing/2014/main" val="1706851396"/>
                    </a:ext>
                  </a:extLst>
                </a:gridCol>
              </a:tblGrid>
              <a:tr h="541417">
                <a:tc>
                  <a:txBody>
                    <a:bodyPr/>
                    <a:lstStyle/>
                    <a:p>
                      <a:r>
                        <a:rPr lang="de-CH" sz="2000"/>
                        <a:t>Wann?</a:t>
                      </a:r>
                    </a:p>
                  </a:txBody>
                  <a:tcPr anchor="ctr"/>
                </a:tc>
                <a:tc>
                  <a:txBody>
                    <a:bodyPr/>
                    <a:lstStyle/>
                    <a:p>
                      <a:r>
                        <a:rPr lang="de-CH" sz="2000"/>
                        <a:t>Was? - Meilensteine</a:t>
                      </a:r>
                    </a:p>
                  </a:txBody>
                  <a:tcPr anchor="ctr"/>
                </a:tc>
                <a:tc>
                  <a:txBody>
                    <a:bodyPr/>
                    <a:lstStyle/>
                    <a:p>
                      <a:r>
                        <a:rPr lang="de-CH" sz="2000"/>
                        <a:t>Wer? - Player</a:t>
                      </a:r>
                    </a:p>
                  </a:txBody>
                  <a:tcPr anchor="ctr"/>
                </a:tc>
                <a:extLst>
                  <a:ext uri="{0D108BD9-81ED-4DB2-BD59-A6C34878D82A}">
                    <a16:rowId xmlns:a16="http://schemas.microsoft.com/office/drawing/2014/main" val="749641914"/>
                  </a:ext>
                </a:extLst>
              </a:tr>
              <a:tr h="541417">
                <a:tc>
                  <a:txBody>
                    <a:bodyPr/>
                    <a:lstStyle/>
                    <a:p>
                      <a:r>
                        <a:rPr lang="de-CH" b="1"/>
                        <a:t>März 2022</a:t>
                      </a:r>
                    </a:p>
                  </a:txBody>
                  <a:tcPr anchor="ctr"/>
                </a:tc>
                <a:tc>
                  <a:txBody>
                    <a:bodyPr/>
                    <a:lstStyle/>
                    <a:p>
                      <a:r>
                        <a:rPr lang="de-CH" b="1"/>
                        <a:t>GeKo-Antrag «Schulraum»</a:t>
                      </a:r>
                    </a:p>
                  </a:txBody>
                  <a:tcPr anchor="ctr"/>
                </a:tc>
                <a:tc>
                  <a:txBody>
                    <a:bodyPr/>
                    <a:lstStyle/>
                    <a:p>
                      <a:r>
                        <a:rPr lang="de-CH" b="1"/>
                        <a:t>KSBS</a:t>
                      </a:r>
                    </a:p>
                  </a:txBody>
                  <a:tcPr anchor="ctr"/>
                </a:tc>
                <a:extLst>
                  <a:ext uri="{0D108BD9-81ED-4DB2-BD59-A6C34878D82A}">
                    <a16:rowId xmlns:a16="http://schemas.microsoft.com/office/drawing/2014/main" val="4095644490"/>
                  </a:ext>
                </a:extLst>
              </a:tr>
              <a:tr h="541417">
                <a:tc>
                  <a:txBody>
                    <a:bodyPr/>
                    <a:lstStyle/>
                    <a:p>
                      <a:r>
                        <a:rPr lang="de-CH" b="1"/>
                        <a:t>Oktober 2022</a:t>
                      </a:r>
                    </a:p>
                  </a:txBody>
                  <a:tcPr anchor="ctr"/>
                </a:tc>
                <a:tc>
                  <a:txBody>
                    <a:bodyPr/>
                    <a:lstStyle/>
                    <a:p>
                      <a:r>
                        <a:rPr lang="de-CH" b="1"/>
                        <a:t>Antwort des Departementsvorstehers</a:t>
                      </a:r>
                    </a:p>
                  </a:txBody>
                  <a:tcPr anchor="ctr"/>
                </a:tc>
                <a:tc>
                  <a:txBody>
                    <a:bodyPr/>
                    <a:lstStyle/>
                    <a:p>
                      <a:r>
                        <a:rPr lang="de-CH" b="1"/>
                        <a:t>ED</a:t>
                      </a:r>
                    </a:p>
                  </a:txBody>
                  <a:tcPr anchor="ctr"/>
                </a:tc>
                <a:extLst>
                  <a:ext uri="{0D108BD9-81ED-4DB2-BD59-A6C34878D82A}">
                    <a16:rowId xmlns:a16="http://schemas.microsoft.com/office/drawing/2014/main" val="606130358"/>
                  </a:ext>
                </a:extLst>
              </a:tr>
              <a:tr h="541417">
                <a:tc>
                  <a:txBody>
                    <a:bodyPr/>
                    <a:lstStyle/>
                    <a:p>
                      <a:r>
                        <a:rPr lang="de-CH" b="1"/>
                        <a:t>Oktober 2022</a:t>
                      </a:r>
                    </a:p>
                  </a:txBody>
                  <a:tcPr anchor="ctr"/>
                </a:tc>
                <a:tc>
                  <a:txBody>
                    <a:bodyPr/>
                    <a:lstStyle/>
                    <a:p>
                      <a:r>
                        <a:rPr lang="de-CH" b="1"/>
                        <a:t>Doppel-Motion der BKK/BRK für eine langfristige und vorausschauende Schulraumplanung</a:t>
                      </a:r>
                    </a:p>
                  </a:txBody>
                  <a:tcPr anchor="ctr"/>
                </a:tc>
                <a:tc>
                  <a:txBody>
                    <a:bodyPr/>
                    <a:lstStyle/>
                    <a:p>
                      <a:r>
                        <a:rPr lang="de-CH" b="1"/>
                        <a:t>Grosser Rat</a:t>
                      </a:r>
                    </a:p>
                  </a:txBody>
                  <a:tcPr anchor="ctr"/>
                </a:tc>
                <a:extLst>
                  <a:ext uri="{0D108BD9-81ED-4DB2-BD59-A6C34878D82A}">
                    <a16:rowId xmlns:a16="http://schemas.microsoft.com/office/drawing/2014/main" val="2547688583"/>
                  </a:ext>
                </a:extLst>
              </a:tr>
              <a:tr h="541417">
                <a:tc>
                  <a:txBody>
                    <a:bodyPr/>
                    <a:lstStyle/>
                    <a:p>
                      <a:r>
                        <a:rPr lang="de-CH" b="1"/>
                        <a:t>Januar 2023</a:t>
                      </a:r>
                    </a:p>
                  </a:txBody>
                  <a:tcPr anchor="ctr"/>
                </a:tc>
                <a:tc>
                  <a:txBody>
                    <a:bodyPr/>
                    <a:lstStyle/>
                    <a:p>
                      <a:r>
                        <a:rPr lang="de-CH" b="1"/>
                        <a:t>Erste Strategiesitzung Schulraum</a:t>
                      </a:r>
                    </a:p>
                  </a:txBody>
                  <a:tcPr anchor="ctr"/>
                </a:tc>
                <a:tc>
                  <a:txBody>
                    <a:bodyPr/>
                    <a:lstStyle/>
                    <a:p>
                      <a:r>
                        <a:rPr lang="de-CH" b="1"/>
                        <a:t>KSBS/ED</a:t>
                      </a:r>
                    </a:p>
                  </a:txBody>
                  <a:tcPr anchor="ctr"/>
                </a:tc>
                <a:extLst>
                  <a:ext uri="{0D108BD9-81ED-4DB2-BD59-A6C34878D82A}">
                    <a16:rowId xmlns:a16="http://schemas.microsoft.com/office/drawing/2014/main" val="3706162693"/>
                  </a:ext>
                </a:extLst>
              </a:tr>
              <a:tr h="541417">
                <a:tc>
                  <a:txBody>
                    <a:bodyPr/>
                    <a:lstStyle/>
                    <a:p>
                      <a:r>
                        <a:rPr lang="de-CH" b="1"/>
                        <a:t>Juni 2024</a:t>
                      </a:r>
                    </a:p>
                  </a:txBody>
                  <a:tcPr anchor="ctr"/>
                </a:tc>
                <a:tc>
                  <a:txBody>
                    <a:bodyPr/>
                    <a:lstStyle/>
                    <a:p>
                      <a:r>
                        <a:rPr lang="de-CH" b="1"/>
                        <a:t>Kriterienkatalog für Schulraum-Bauprojekte (Riehen/Bettingen)</a:t>
                      </a:r>
                    </a:p>
                  </a:txBody>
                  <a:tcPr anchor="ctr"/>
                </a:tc>
                <a:tc>
                  <a:txBody>
                    <a:bodyPr/>
                    <a:lstStyle/>
                    <a:p>
                      <a:r>
                        <a:rPr lang="de-CH" b="1"/>
                        <a:t>FSS</a:t>
                      </a:r>
                    </a:p>
                  </a:txBody>
                  <a:tcPr anchor="ctr"/>
                </a:tc>
                <a:extLst>
                  <a:ext uri="{0D108BD9-81ED-4DB2-BD59-A6C34878D82A}">
                    <a16:rowId xmlns:a16="http://schemas.microsoft.com/office/drawing/2014/main" val="2823457648"/>
                  </a:ext>
                </a:extLst>
              </a:tr>
            </a:tbl>
          </a:graphicData>
        </a:graphic>
      </p:graphicFrame>
      <p:sp>
        <p:nvSpPr>
          <p:cNvPr id="4" name="Ellipse 3">
            <a:extLst>
              <a:ext uri="{FF2B5EF4-FFF2-40B4-BE49-F238E27FC236}">
                <a16:creationId xmlns:a16="http://schemas.microsoft.com/office/drawing/2014/main" id="{C87F4D5F-1D67-7562-9020-5840DE7BAD04}"/>
              </a:ext>
            </a:extLst>
          </p:cNvPr>
          <p:cNvSpPr/>
          <p:nvPr/>
        </p:nvSpPr>
        <p:spPr>
          <a:xfrm>
            <a:off x="2219716" y="2419350"/>
            <a:ext cx="7752569" cy="704850"/>
          </a:xfrm>
          <a:prstGeom prst="ellipse">
            <a:avLst/>
          </a:prstGeom>
          <a:no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prstClr val="white"/>
              </a:solidFill>
              <a:latin typeface="Calibri"/>
            </a:endParaRPr>
          </a:p>
        </p:txBody>
      </p:sp>
    </p:spTree>
    <p:extLst>
      <p:ext uri="{BB962C8B-B14F-4D97-AF65-F5344CB8AC3E}">
        <p14:creationId xmlns:p14="http://schemas.microsoft.com/office/powerpoint/2010/main" val="3257545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DD2962-B184-AFF4-B395-6E72CC0560A0}"/>
              </a:ext>
            </a:extLst>
          </p:cNvPr>
          <p:cNvSpPr>
            <a:spLocks noGrp="1"/>
          </p:cNvSpPr>
          <p:nvPr>
            <p:ph type="title"/>
          </p:nvPr>
        </p:nvSpPr>
        <p:spPr/>
        <p:txBody>
          <a:bodyPr/>
          <a:lstStyle/>
          <a:p>
            <a:endParaRPr lang="de-CH"/>
          </a:p>
        </p:txBody>
      </p:sp>
      <p:sp>
        <p:nvSpPr>
          <p:cNvPr id="3" name="Inhaltsplatzhalter 2">
            <a:extLst>
              <a:ext uri="{FF2B5EF4-FFF2-40B4-BE49-F238E27FC236}">
                <a16:creationId xmlns:a16="http://schemas.microsoft.com/office/drawing/2014/main" id="{1AC56144-FF5D-3F9C-B8F6-9CF9BB30E0AB}"/>
              </a:ext>
            </a:extLst>
          </p:cNvPr>
          <p:cNvSpPr>
            <a:spLocks noGrp="1"/>
          </p:cNvSpPr>
          <p:nvPr>
            <p:ph idx="1"/>
          </p:nvPr>
        </p:nvSpPr>
        <p:spPr/>
        <p:txBody>
          <a:bodyPr/>
          <a:lstStyle/>
          <a:p>
            <a:endParaRPr lang="de-CH"/>
          </a:p>
        </p:txBody>
      </p:sp>
      <p:pic>
        <p:nvPicPr>
          <p:cNvPr id="4" name="Grafik 3">
            <a:extLst>
              <a:ext uri="{FF2B5EF4-FFF2-40B4-BE49-F238E27FC236}">
                <a16:creationId xmlns:a16="http://schemas.microsoft.com/office/drawing/2014/main" id="{36E8EAA9-A4E8-83A2-56BE-11EA9365611B}"/>
              </a:ext>
            </a:extLst>
          </p:cNvPr>
          <p:cNvPicPr>
            <a:picLocks noChangeAspect="1"/>
          </p:cNvPicPr>
          <p:nvPr/>
        </p:nvPicPr>
        <p:blipFill>
          <a:blip r:embed="rId2"/>
          <a:stretch>
            <a:fillRect/>
          </a:stretch>
        </p:blipFill>
        <p:spPr>
          <a:xfrm>
            <a:off x="1524000" y="195957"/>
            <a:ext cx="9144000" cy="6466086"/>
          </a:xfrm>
          <a:prstGeom prst="rect">
            <a:avLst/>
          </a:prstGeom>
        </p:spPr>
      </p:pic>
    </p:spTree>
    <p:extLst>
      <p:ext uri="{BB962C8B-B14F-4D97-AF65-F5344CB8AC3E}">
        <p14:creationId xmlns:p14="http://schemas.microsoft.com/office/powerpoint/2010/main" val="3797058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919536" y="-5684"/>
            <a:ext cx="8136904" cy="1224136"/>
          </a:xfrm>
        </p:spPr>
        <p:txBody>
          <a:bodyPr>
            <a:normAutofit/>
          </a:bodyPr>
          <a:lstStyle/>
          <a:p>
            <a:pPr algn="r"/>
            <a:r>
              <a:rPr lang="de-DE" sz="2000">
                <a:latin typeface="+mn-lt"/>
                <a:cs typeface="Arial" panose="020B0604020202020204" pitchFamily="34" charset="0"/>
              </a:rPr>
              <a:t>Vorstandssitzung 8/24</a:t>
            </a:r>
            <a:endParaRPr lang="de-CH" sz="2000">
              <a:latin typeface="+mn-lt"/>
              <a:cs typeface="Arial" panose="020B0604020202020204" pitchFamily="34" charset="0"/>
            </a:endParaRPr>
          </a:p>
        </p:txBody>
      </p:sp>
      <p:pic>
        <p:nvPicPr>
          <p:cNvPr id="1026" name="Picture 2" descr="C:\Users\g.loehnert\Desktop\Logo KSB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528" y="172997"/>
            <a:ext cx="3105150" cy="866775"/>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2191830" y="1218451"/>
            <a:ext cx="7951515" cy="523220"/>
          </a:xfrm>
          <a:prstGeom prst="rect">
            <a:avLst/>
          </a:prstGeom>
          <a:noFill/>
        </p:spPr>
        <p:txBody>
          <a:bodyPr wrap="square" rtlCol="0">
            <a:spAutoFit/>
          </a:bodyPr>
          <a:lstStyle/>
          <a:p>
            <a:pPr algn="just">
              <a:tabLst>
                <a:tab pos="228600" algn="l"/>
              </a:tabLst>
            </a:pPr>
            <a:r>
              <a:rPr lang="de-CH" sz="2800" b="1">
                <a:solidFill>
                  <a:prstClr val="black"/>
                </a:solidFill>
                <a:latin typeface="Calibri"/>
                <a:ea typeface="Times New Roman" panose="02020603050405020304" pitchFamily="18" charset="0"/>
                <a:cs typeface="Arial" panose="020B0604020202020204" pitchFamily="34" charset="0"/>
              </a:rPr>
              <a:t>3. Schulraum – Was geht? (I, F, D)		</a:t>
            </a:r>
            <a:r>
              <a:rPr lang="de-CH" sz="2800">
                <a:solidFill>
                  <a:prstClr val="black"/>
                </a:solidFill>
                <a:latin typeface="Calibri"/>
                <a:ea typeface="Times New Roman" panose="02020603050405020304" pitchFamily="18" charset="0"/>
                <a:cs typeface="Arial" panose="020B0604020202020204" pitchFamily="34" charset="0"/>
              </a:rPr>
              <a:t>45 Min.</a:t>
            </a:r>
            <a:endParaRPr lang="de-CH" sz="2800">
              <a:solidFill>
                <a:prstClr val="black"/>
              </a:solidFill>
              <a:latin typeface="Calibri"/>
              <a:ea typeface="Times New Roman" panose="02020603050405020304" pitchFamily="18" charset="0"/>
              <a:cs typeface="Times New Roman" panose="02020603050405020304" pitchFamily="18" charset="0"/>
            </a:endParaRPr>
          </a:p>
        </p:txBody>
      </p:sp>
      <p:pic>
        <p:nvPicPr>
          <p:cNvPr id="8" name="Grafik 7">
            <a:extLst>
              <a:ext uri="{FF2B5EF4-FFF2-40B4-BE49-F238E27FC236}">
                <a16:creationId xmlns:a16="http://schemas.microsoft.com/office/drawing/2014/main" id="{91D16BC4-A3CF-3DBD-B2F4-DEA04B00C519}"/>
              </a:ext>
            </a:extLst>
          </p:cNvPr>
          <p:cNvPicPr>
            <a:picLocks noChangeAspect="1"/>
          </p:cNvPicPr>
          <p:nvPr/>
        </p:nvPicPr>
        <p:blipFill>
          <a:blip r:embed="rId4"/>
          <a:stretch>
            <a:fillRect/>
          </a:stretch>
        </p:blipFill>
        <p:spPr>
          <a:xfrm>
            <a:off x="2326977" y="1740840"/>
            <a:ext cx="3911898" cy="4754743"/>
          </a:xfrm>
          <a:prstGeom prst="rect">
            <a:avLst/>
          </a:prstGeom>
        </p:spPr>
      </p:pic>
      <p:pic>
        <p:nvPicPr>
          <p:cNvPr id="11" name="Grafik 10">
            <a:extLst>
              <a:ext uri="{FF2B5EF4-FFF2-40B4-BE49-F238E27FC236}">
                <a16:creationId xmlns:a16="http://schemas.microsoft.com/office/drawing/2014/main" id="{CD295D7E-EB89-CB6D-7546-F523911A377F}"/>
              </a:ext>
            </a:extLst>
          </p:cNvPr>
          <p:cNvPicPr>
            <a:picLocks noChangeAspect="1"/>
          </p:cNvPicPr>
          <p:nvPr/>
        </p:nvPicPr>
        <p:blipFill>
          <a:blip r:embed="rId5"/>
          <a:stretch>
            <a:fillRect/>
          </a:stretch>
        </p:blipFill>
        <p:spPr>
          <a:xfrm>
            <a:off x="6457950" y="3429000"/>
            <a:ext cx="4107180" cy="2933700"/>
          </a:xfrm>
          <a:prstGeom prst="rect">
            <a:avLst/>
          </a:prstGeom>
        </p:spPr>
      </p:pic>
    </p:spTree>
    <p:extLst>
      <p:ext uri="{BB962C8B-B14F-4D97-AF65-F5344CB8AC3E}">
        <p14:creationId xmlns:p14="http://schemas.microsoft.com/office/powerpoint/2010/main" val="2690817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919536" y="-5684"/>
            <a:ext cx="8136904" cy="1224136"/>
          </a:xfrm>
        </p:spPr>
        <p:txBody>
          <a:bodyPr>
            <a:normAutofit/>
          </a:bodyPr>
          <a:lstStyle/>
          <a:p>
            <a:pPr algn="r"/>
            <a:r>
              <a:rPr lang="de-DE" sz="2000">
                <a:latin typeface="+mn-lt"/>
                <a:cs typeface="Arial" panose="020B0604020202020204" pitchFamily="34" charset="0"/>
              </a:rPr>
              <a:t>Vorstandssitzung 8/24</a:t>
            </a:r>
            <a:endParaRPr lang="de-CH" sz="2000">
              <a:latin typeface="+mn-lt"/>
              <a:cs typeface="Arial" panose="020B0604020202020204" pitchFamily="34" charset="0"/>
            </a:endParaRPr>
          </a:p>
        </p:txBody>
      </p:sp>
      <p:pic>
        <p:nvPicPr>
          <p:cNvPr id="1026" name="Picture 2" descr="C:\Users\g.loehnert\Desktop\Logo KSB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528" y="172997"/>
            <a:ext cx="3105150" cy="866775"/>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2191830" y="1218451"/>
            <a:ext cx="7951515" cy="523220"/>
          </a:xfrm>
          <a:prstGeom prst="rect">
            <a:avLst/>
          </a:prstGeom>
          <a:noFill/>
        </p:spPr>
        <p:txBody>
          <a:bodyPr wrap="square" rtlCol="0">
            <a:spAutoFit/>
          </a:bodyPr>
          <a:lstStyle/>
          <a:p>
            <a:pPr algn="just">
              <a:tabLst>
                <a:tab pos="228600" algn="l"/>
              </a:tabLst>
            </a:pPr>
            <a:r>
              <a:rPr lang="de-CH" sz="2800" b="1">
                <a:solidFill>
                  <a:prstClr val="black"/>
                </a:solidFill>
                <a:latin typeface="Calibri"/>
                <a:ea typeface="Times New Roman" panose="02020603050405020304" pitchFamily="18" charset="0"/>
                <a:cs typeface="Arial" panose="020B0604020202020204" pitchFamily="34" charset="0"/>
              </a:rPr>
              <a:t>3. Schulraum – Was geht? (I, F, D)		</a:t>
            </a:r>
            <a:r>
              <a:rPr lang="de-CH" sz="2800">
                <a:solidFill>
                  <a:prstClr val="black"/>
                </a:solidFill>
                <a:latin typeface="Calibri"/>
                <a:ea typeface="Times New Roman" panose="02020603050405020304" pitchFamily="18" charset="0"/>
                <a:cs typeface="Arial" panose="020B0604020202020204" pitchFamily="34" charset="0"/>
              </a:rPr>
              <a:t>45 Min.</a:t>
            </a:r>
            <a:endParaRPr lang="de-CH" sz="2800">
              <a:solidFill>
                <a:prstClr val="black"/>
              </a:solidFill>
              <a:latin typeface="Calibri"/>
              <a:ea typeface="Times New Roman" panose="02020603050405020304" pitchFamily="18" charset="0"/>
              <a:cs typeface="Times New Roman" panose="02020603050405020304" pitchFamily="18" charset="0"/>
            </a:endParaRPr>
          </a:p>
        </p:txBody>
      </p:sp>
      <p:graphicFrame>
        <p:nvGraphicFramePr>
          <p:cNvPr id="5" name="Tabelle 4">
            <a:extLst>
              <a:ext uri="{FF2B5EF4-FFF2-40B4-BE49-F238E27FC236}">
                <a16:creationId xmlns:a16="http://schemas.microsoft.com/office/drawing/2014/main" id="{955F319C-3B34-D145-917E-A6DBDBFA06FD}"/>
              </a:ext>
            </a:extLst>
          </p:cNvPr>
          <p:cNvGraphicFramePr>
            <a:graphicFrameLocks noGrp="1"/>
          </p:cNvGraphicFramePr>
          <p:nvPr/>
        </p:nvGraphicFramePr>
        <p:xfrm>
          <a:off x="2266949" y="1945639"/>
          <a:ext cx="7733220" cy="3720148"/>
        </p:xfrm>
        <a:graphic>
          <a:graphicData uri="http://schemas.openxmlformats.org/drawingml/2006/table">
            <a:tbl>
              <a:tblPr firstRow="1" bandRow="1">
                <a:tableStyleId>{5C22544A-7EE6-4342-B048-85BDC9FD1C3A}</a:tableStyleId>
              </a:tblPr>
              <a:tblGrid>
                <a:gridCol w="1647826">
                  <a:extLst>
                    <a:ext uri="{9D8B030D-6E8A-4147-A177-3AD203B41FA5}">
                      <a16:colId xmlns:a16="http://schemas.microsoft.com/office/drawing/2014/main" val="3017107656"/>
                    </a:ext>
                  </a:extLst>
                </a:gridCol>
                <a:gridCol w="4171950">
                  <a:extLst>
                    <a:ext uri="{9D8B030D-6E8A-4147-A177-3AD203B41FA5}">
                      <a16:colId xmlns:a16="http://schemas.microsoft.com/office/drawing/2014/main" val="2594813898"/>
                    </a:ext>
                  </a:extLst>
                </a:gridCol>
                <a:gridCol w="1913444">
                  <a:extLst>
                    <a:ext uri="{9D8B030D-6E8A-4147-A177-3AD203B41FA5}">
                      <a16:colId xmlns:a16="http://schemas.microsoft.com/office/drawing/2014/main" val="1706851396"/>
                    </a:ext>
                  </a:extLst>
                </a:gridCol>
              </a:tblGrid>
              <a:tr h="541417">
                <a:tc>
                  <a:txBody>
                    <a:bodyPr/>
                    <a:lstStyle/>
                    <a:p>
                      <a:r>
                        <a:rPr lang="de-CH" sz="2000"/>
                        <a:t>Wann?</a:t>
                      </a:r>
                    </a:p>
                  </a:txBody>
                  <a:tcPr anchor="ctr"/>
                </a:tc>
                <a:tc>
                  <a:txBody>
                    <a:bodyPr/>
                    <a:lstStyle/>
                    <a:p>
                      <a:r>
                        <a:rPr lang="de-CH" sz="2000"/>
                        <a:t>Was? - Meilensteine</a:t>
                      </a:r>
                    </a:p>
                  </a:txBody>
                  <a:tcPr anchor="ctr"/>
                </a:tc>
                <a:tc>
                  <a:txBody>
                    <a:bodyPr/>
                    <a:lstStyle/>
                    <a:p>
                      <a:r>
                        <a:rPr lang="de-CH" sz="2000"/>
                        <a:t>Wer? - Player</a:t>
                      </a:r>
                    </a:p>
                  </a:txBody>
                  <a:tcPr anchor="ctr"/>
                </a:tc>
                <a:extLst>
                  <a:ext uri="{0D108BD9-81ED-4DB2-BD59-A6C34878D82A}">
                    <a16:rowId xmlns:a16="http://schemas.microsoft.com/office/drawing/2014/main" val="749641914"/>
                  </a:ext>
                </a:extLst>
              </a:tr>
              <a:tr h="541417">
                <a:tc>
                  <a:txBody>
                    <a:bodyPr/>
                    <a:lstStyle/>
                    <a:p>
                      <a:r>
                        <a:rPr lang="de-CH" b="1"/>
                        <a:t>März 2022</a:t>
                      </a:r>
                    </a:p>
                  </a:txBody>
                  <a:tcPr anchor="ctr"/>
                </a:tc>
                <a:tc>
                  <a:txBody>
                    <a:bodyPr/>
                    <a:lstStyle/>
                    <a:p>
                      <a:r>
                        <a:rPr lang="de-CH" b="1"/>
                        <a:t>GeKo-Antrag «Schulraum»</a:t>
                      </a:r>
                    </a:p>
                  </a:txBody>
                  <a:tcPr anchor="ctr"/>
                </a:tc>
                <a:tc>
                  <a:txBody>
                    <a:bodyPr/>
                    <a:lstStyle/>
                    <a:p>
                      <a:r>
                        <a:rPr lang="de-CH" b="1"/>
                        <a:t>KSBS</a:t>
                      </a:r>
                    </a:p>
                  </a:txBody>
                  <a:tcPr anchor="ctr"/>
                </a:tc>
                <a:extLst>
                  <a:ext uri="{0D108BD9-81ED-4DB2-BD59-A6C34878D82A}">
                    <a16:rowId xmlns:a16="http://schemas.microsoft.com/office/drawing/2014/main" val="4095644490"/>
                  </a:ext>
                </a:extLst>
              </a:tr>
              <a:tr h="541417">
                <a:tc>
                  <a:txBody>
                    <a:bodyPr/>
                    <a:lstStyle/>
                    <a:p>
                      <a:r>
                        <a:rPr lang="de-CH" b="1"/>
                        <a:t>Oktober 2022</a:t>
                      </a:r>
                    </a:p>
                  </a:txBody>
                  <a:tcPr anchor="ctr"/>
                </a:tc>
                <a:tc>
                  <a:txBody>
                    <a:bodyPr/>
                    <a:lstStyle/>
                    <a:p>
                      <a:r>
                        <a:rPr lang="de-CH" b="1"/>
                        <a:t>Antwort des Departementsvorstehers</a:t>
                      </a:r>
                    </a:p>
                  </a:txBody>
                  <a:tcPr anchor="ctr"/>
                </a:tc>
                <a:tc>
                  <a:txBody>
                    <a:bodyPr/>
                    <a:lstStyle/>
                    <a:p>
                      <a:r>
                        <a:rPr lang="de-CH" b="1"/>
                        <a:t>ED</a:t>
                      </a:r>
                    </a:p>
                  </a:txBody>
                  <a:tcPr anchor="ctr"/>
                </a:tc>
                <a:extLst>
                  <a:ext uri="{0D108BD9-81ED-4DB2-BD59-A6C34878D82A}">
                    <a16:rowId xmlns:a16="http://schemas.microsoft.com/office/drawing/2014/main" val="606130358"/>
                  </a:ext>
                </a:extLst>
              </a:tr>
              <a:tr h="541417">
                <a:tc>
                  <a:txBody>
                    <a:bodyPr/>
                    <a:lstStyle/>
                    <a:p>
                      <a:r>
                        <a:rPr lang="de-CH" b="1"/>
                        <a:t>Oktober 2022</a:t>
                      </a:r>
                    </a:p>
                  </a:txBody>
                  <a:tcPr anchor="ctr"/>
                </a:tc>
                <a:tc>
                  <a:txBody>
                    <a:bodyPr/>
                    <a:lstStyle/>
                    <a:p>
                      <a:r>
                        <a:rPr lang="de-CH" b="1"/>
                        <a:t>Doppel-Motion der BKK/BRK für eine langfristige und vorausschauende Schulraumplanung</a:t>
                      </a:r>
                    </a:p>
                  </a:txBody>
                  <a:tcPr anchor="ctr"/>
                </a:tc>
                <a:tc>
                  <a:txBody>
                    <a:bodyPr/>
                    <a:lstStyle/>
                    <a:p>
                      <a:r>
                        <a:rPr lang="de-CH" b="1"/>
                        <a:t>Grosser Rat</a:t>
                      </a:r>
                    </a:p>
                  </a:txBody>
                  <a:tcPr anchor="ctr"/>
                </a:tc>
                <a:extLst>
                  <a:ext uri="{0D108BD9-81ED-4DB2-BD59-A6C34878D82A}">
                    <a16:rowId xmlns:a16="http://schemas.microsoft.com/office/drawing/2014/main" val="2547688583"/>
                  </a:ext>
                </a:extLst>
              </a:tr>
              <a:tr h="541417">
                <a:tc>
                  <a:txBody>
                    <a:bodyPr/>
                    <a:lstStyle/>
                    <a:p>
                      <a:r>
                        <a:rPr lang="de-CH" b="1"/>
                        <a:t>Januar 2023</a:t>
                      </a:r>
                    </a:p>
                  </a:txBody>
                  <a:tcPr anchor="ctr"/>
                </a:tc>
                <a:tc>
                  <a:txBody>
                    <a:bodyPr/>
                    <a:lstStyle/>
                    <a:p>
                      <a:r>
                        <a:rPr lang="de-CH" b="1"/>
                        <a:t>Erste Strategiesitzung Schulraum</a:t>
                      </a:r>
                    </a:p>
                  </a:txBody>
                  <a:tcPr anchor="ctr"/>
                </a:tc>
                <a:tc>
                  <a:txBody>
                    <a:bodyPr/>
                    <a:lstStyle/>
                    <a:p>
                      <a:r>
                        <a:rPr lang="de-CH" b="1"/>
                        <a:t>KSBS/ED</a:t>
                      </a:r>
                    </a:p>
                  </a:txBody>
                  <a:tcPr anchor="ctr"/>
                </a:tc>
                <a:extLst>
                  <a:ext uri="{0D108BD9-81ED-4DB2-BD59-A6C34878D82A}">
                    <a16:rowId xmlns:a16="http://schemas.microsoft.com/office/drawing/2014/main" val="3706162693"/>
                  </a:ext>
                </a:extLst>
              </a:tr>
              <a:tr h="541417">
                <a:tc>
                  <a:txBody>
                    <a:bodyPr/>
                    <a:lstStyle/>
                    <a:p>
                      <a:r>
                        <a:rPr lang="de-CH" b="1"/>
                        <a:t>Juni 2024</a:t>
                      </a:r>
                    </a:p>
                  </a:txBody>
                  <a:tcPr anchor="ctr"/>
                </a:tc>
                <a:tc>
                  <a:txBody>
                    <a:bodyPr/>
                    <a:lstStyle/>
                    <a:p>
                      <a:r>
                        <a:rPr lang="de-CH" b="1"/>
                        <a:t>Kriterienkatalog für Schulraum-Bauprojekte (Riehen/Bettingen)</a:t>
                      </a:r>
                    </a:p>
                  </a:txBody>
                  <a:tcPr anchor="ctr"/>
                </a:tc>
                <a:tc>
                  <a:txBody>
                    <a:bodyPr/>
                    <a:lstStyle/>
                    <a:p>
                      <a:r>
                        <a:rPr lang="de-CH" b="1"/>
                        <a:t>FSS</a:t>
                      </a:r>
                    </a:p>
                  </a:txBody>
                  <a:tcPr anchor="ctr"/>
                </a:tc>
                <a:extLst>
                  <a:ext uri="{0D108BD9-81ED-4DB2-BD59-A6C34878D82A}">
                    <a16:rowId xmlns:a16="http://schemas.microsoft.com/office/drawing/2014/main" val="2823457648"/>
                  </a:ext>
                </a:extLst>
              </a:tr>
            </a:tbl>
          </a:graphicData>
        </a:graphic>
      </p:graphicFrame>
      <p:sp>
        <p:nvSpPr>
          <p:cNvPr id="4" name="Ellipse 3">
            <a:extLst>
              <a:ext uri="{FF2B5EF4-FFF2-40B4-BE49-F238E27FC236}">
                <a16:creationId xmlns:a16="http://schemas.microsoft.com/office/drawing/2014/main" id="{5F63D771-DFAE-B07C-7C48-CB35A7D75CD2}"/>
              </a:ext>
            </a:extLst>
          </p:cNvPr>
          <p:cNvSpPr/>
          <p:nvPr/>
        </p:nvSpPr>
        <p:spPr>
          <a:xfrm>
            <a:off x="2219716" y="2943225"/>
            <a:ext cx="7752569" cy="704850"/>
          </a:xfrm>
          <a:prstGeom prst="ellipse">
            <a:avLst/>
          </a:prstGeom>
          <a:no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prstClr val="white"/>
              </a:solidFill>
              <a:latin typeface="Calibri"/>
            </a:endParaRPr>
          </a:p>
        </p:txBody>
      </p:sp>
    </p:spTree>
    <p:extLst>
      <p:ext uri="{BB962C8B-B14F-4D97-AF65-F5344CB8AC3E}">
        <p14:creationId xmlns:p14="http://schemas.microsoft.com/office/powerpoint/2010/main" val="1177912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919536" y="-5684"/>
            <a:ext cx="8136904" cy="1224136"/>
          </a:xfrm>
        </p:spPr>
        <p:txBody>
          <a:bodyPr>
            <a:normAutofit/>
          </a:bodyPr>
          <a:lstStyle/>
          <a:p>
            <a:pPr algn="r"/>
            <a:r>
              <a:rPr lang="de-DE" sz="2000">
                <a:latin typeface="+mn-lt"/>
                <a:cs typeface="Arial" panose="020B0604020202020204" pitchFamily="34" charset="0"/>
              </a:rPr>
              <a:t>Vorstandssitzung 8/24</a:t>
            </a:r>
            <a:endParaRPr lang="de-CH" sz="2000">
              <a:latin typeface="+mn-lt"/>
              <a:cs typeface="Arial" panose="020B0604020202020204" pitchFamily="34" charset="0"/>
            </a:endParaRPr>
          </a:p>
        </p:txBody>
      </p:sp>
      <p:pic>
        <p:nvPicPr>
          <p:cNvPr id="1026" name="Picture 2" descr="C:\Users\g.loehnert\Desktop\Logo KSB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528" y="172997"/>
            <a:ext cx="3105150" cy="866775"/>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2191830" y="1218451"/>
            <a:ext cx="7951515" cy="523220"/>
          </a:xfrm>
          <a:prstGeom prst="rect">
            <a:avLst/>
          </a:prstGeom>
          <a:noFill/>
        </p:spPr>
        <p:txBody>
          <a:bodyPr wrap="square" rtlCol="0">
            <a:spAutoFit/>
          </a:bodyPr>
          <a:lstStyle/>
          <a:p>
            <a:pPr algn="just">
              <a:tabLst>
                <a:tab pos="228600" algn="l"/>
              </a:tabLst>
            </a:pPr>
            <a:r>
              <a:rPr lang="de-CH" sz="2800" b="1">
                <a:solidFill>
                  <a:prstClr val="black"/>
                </a:solidFill>
                <a:latin typeface="Calibri"/>
                <a:ea typeface="Times New Roman" panose="02020603050405020304" pitchFamily="18" charset="0"/>
                <a:cs typeface="Arial" panose="020B0604020202020204" pitchFamily="34" charset="0"/>
              </a:rPr>
              <a:t>3. Schulraum – Was geht? (I, F, D)		</a:t>
            </a:r>
            <a:r>
              <a:rPr lang="de-CH" sz="2800">
                <a:solidFill>
                  <a:prstClr val="black"/>
                </a:solidFill>
                <a:latin typeface="Calibri"/>
                <a:ea typeface="Times New Roman" panose="02020603050405020304" pitchFamily="18" charset="0"/>
                <a:cs typeface="Arial" panose="020B0604020202020204" pitchFamily="34" charset="0"/>
              </a:rPr>
              <a:t>45 Min.</a:t>
            </a:r>
            <a:endParaRPr lang="de-CH" sz="2800">
              <a:solidFill>
                <a:prstClr val="black"/>
              </a:solidFill>
              <a:latin typeface="Calibri"/>
              <a:ea typeface="Times New Roman" panose="02020603050405020304" pitchFamily="18" charset="0"/>
              <a:cs typeface="Times New Roman" panose="02020603050405020304" pitchFamily="18" charset="0"/>
            </a:endParaRPr>
          </a:p>
        </p:txBody>
      </p:sp>
      <p:sp>
        <p:nvSpPr>
          <p:cNvPr id="5" name="Textfeld 4">
            <a:extLst>
              <a:ext uri="{FF2B5EF4-FFF2-40B4-BE49-F238E27FC236}">
                <a16:creationId xmlns:a16="http://schemas.microsoft.com/office/drawing/2014/main" id="{B77717C5-153B-5D6D-4149-4AE60F458FE3}"/>
              </a:ext>
            </a:extLst>
          </p:cNvPr>
          <p:cNvSpPr txBox="1"/>
          <p:nvPr/>
        </p:nvSpPr>
        <p:spPr>
          <a:xfrm>
            <a:off x="2249637" y="1901345"/>
            <a:ext cx="7951515" cy="4401205"/>
          </a:xfrm>
          <a:prstGeom prst="rect">
            <a:avLst/>
          </a:prstGeom>
          <a:noFill/>
        </p:spPr>
        <p:txBody>
          <a:bodyPr wrap="square">
            <a:spAutoFit/>
          </a:bodyPr>
          <a:lstStyle/>
          <a:p>
            <a:r>
              <a:rPr lang="de-CH" sz="2000">
                <a:solidFill>
                  <a:prstClr val="black"/>
                </a:solidFill>
                <a:latin typeface="Calibri" panose="020F0502020204030204" pitchFamily="34" charset="0"/>
                <a:ea typeface="Calibri" panose="020F0502020204030204" pitchFamily="34" charset="0"/>
                <a:sym typeface="Wingdings" panose="05000000000000000000" pitchFamily="2" charset="2"/>
              </a:rPr>
              <a:t> Antwortschreiben des </a:t>
            </a:r>
            <a:r>
              <a:rPr lang="de-CH" sz="2000" err="1">
                <a:solidFill>
                  <a:prstClr val="black"/>
                </a:solidFill>
                <a:latin typeface="Calibri" panose="020F0502020204030204" pitchFamily="34" charset="0"/>
                <a:ea typeface="Calibri" panose="020F0502020204030204" pitchFamily="34" charset="0"/>
                <a:sym typeface="Wingdings" panose="05000000000000000000" pitchFamily="2" charset="2"/>
              </a:rPr>
              <a:t>Departementsvorstehers</a:t>
            </a:r>
            <a:r>
              <a:rPr lang="de-CH" sz="2000">
                <a:solidFill>
                  <a:prstClr val="black"/>
                </a:solidFill>
                <a:latin typeface="Calibri" panose="020F0502020204030204" pitchFamily="34" charset="0"/>
                <a:ea typeface="Calibri" panose="020F0502020204030204" pitchFamily="34" charset="0"/>
                <a:sym typeface="Wingdings" panose="05000000000000000000" pitchFamily="2" charset="2"/>
              </a:rPr>
              <a:t> vom 20. Oktober 2022</a:t>
            </a:r>
            <a:endParaRPr lang="de-DE" sz="2000" b="1" u="sng">
              <a:solidFill>
                <a:prstClr val="black"/>
              </a:solidFill>
              <a:latin typeface="Calibri"/>
              <a:ea typeface="Times New Roman" panose="02020603050405020304" pitchFamily="18" charset="0"/>
              <a:cs typeface="Times New Roman" panose="02020603050405020304" pitchFamily="18" charset="0"/>
            </a:endParaRPr>
          </a:p>
          <a:p>
            <a:endParaRPr lang="de-DE" sz="2000" b="1" u="sng">
              <a:solidFill>
                <a:prstClr val="black"/>
              </a:solidFill>
              <a:latin typeface="Calibri"/>
              <a:ea typeface="Times New Roman" panose="02020603050405020304" pitchFamily="18" charset="0"/>
              <a:cs typeface="Times New Roman" panose="02020603050405020304" pitchFamily="18" charset="0"/>
            </a:endParaRPr>
          </a:p>
          <a:p>
            <a:r>
              <a:rPr lang="de-DE" sz="2000" b="1" u="sng">
                <a:solidFill>
                  <a:prstClr val="black"/>
                </a:solidFill>
                <a:latin typeface="Calibri"/>
                <a:ea typeface="Times New Roman" panose="02020603050405020304" pitchFamily="18" charset="0"/>
                <a:cs typeface="Times New Roman" panose="02020603050405020304" pitchFamily="18" charset="0"/>
              </a:rPr>
              <a:t>Vereinbarung:</a:t>
            </a:r>
          </a:p>
          <a:p>
            <a:r>
              <a:rPr lang="de-DE" sz="2000" b="1" u="sng">
                <a:solidFill>
                  <a:prstClr val="black"/>
                </a:solidFill>
                <a:latin typeface="Calibri"/>
                <a:ea typeface="Times New Roman" panose="02020603050405020304" pitchFamily="18" charset="0"/>
                <a:cs typeface="Times New Roman" panose="02020603050405020304" pitchFamily="18" charset="0"/>
              </a:rPr>
              <a:t> </a:t>
            </a:r>
          </a:p>
          <a:p>
            <a:pPr marL="342900" indent="-342900">
              <a:buFont typeface="Arial" panose="020B0604020202020204" pitchFamily="34" charset="0"/>
              <a:buChar char="•"/>
            </a:pPr>
            <a:r>
              <a:rPr lang="de-CH" sz="2000" b="1">
                <a:solidFill>
                  <a:prstClr val="black"/>
                </a:solidFill>
                <a:latin typeface="Calibri" panose="020F0502020204030204" pitchFamily="34" charset="0"/>
                <a:ea typeface="Calibri" panose="020F0502020204030204" pitchFamily="34" charset="0"/>
              </a:rPr>
              <a:t>Strategietreffen (neu):</a:t>
            </a:r>
            <a:r>
              <a:rPr lang="de-CH" sz="2000">
                <a:solidFill>
                  <a:prstClr val="black"/>
                </a:solidFill>
                <a:latin typeface="Calibri" panose="020F0502020204030204" pitchFamily="34" charset="0"/>
                <a:ea typeface="Calibri" panose="020F0502020204030204" pitchFamily="34" charset="0"/>
              </a:rPr>
              <a:t> jährliches Treffen zur strategischen Schulraum-planung; 2x LA, 2 von LA mandatierte Lehr- und Fachpersonen; Leiter Zentrale Dienste; Leiter Abteilung Raum und Anlagen; Leiter Volks-schule; Leiter Mittelschulen und Berufsbildung; </a:t>
            </a:r>
            <a:r>
              <a:rPr lang="de-CH" sz="2000" err="1">
                <a:solidFill>
                  <a:prstClr val="black"/>
                </a:solidFill>
                <a:latin typeface="Calibri" panose="020F0502020204030204" pitchFamily="34" charset="0"/>
                <a:ea typeface="Calibri" panose="020F0502020204030204" pitchFamily="34" charset="0"/>
              </a:rPr>
              <a:t>Dossierverantwortli-chen</a:t>
            </a:r>
            <a:r>
              <a:rPr lang="de-CH" sz="2000">
                <a:solidFill>
                  <a:prstClr val="black"/>
                </a:solidFill>
                <a:latin typeface="Calibri" panose="020F0502020204030204" pitchFamily="34" charset="0"/>
                <a:ea typeface="Calibri" panose="020F0502020204030204" pitchFamily="34" charset="0"/>
              </a:rPr>
              <a:t> für Schulbauten </a:t>
            </a:r>
          </a:p>
          <a:p>
            <a:pPr marL="365125" indent="-365125"/>
            <a:r>
              <a:rPr lang="de-CH" sz="2000">
                <a:solidFill>
                  <a:prstClr val="black"/>
                </a:solidFill>
                <a:latin typeface="Calibri" panose="020F0502020204030204" pitchFamily="34" charset="0"/>
                <a:ea typeface="Calibri" panose="020F0502020204030204" pitchFamily="34" charset="0"/>
                <a:sym typeface="Wingdings" panose="05000000000000000000" pitchFamily="2" charset="2"/>
              </a:rPr>
              <a:t> Christina Renz (TS), Ralf Kunz-van </a:t>
            </a:r>
            <a:r>
              <a:rPr lang="de-CH" sz="2000" err="1">
                <a:solidFill>
                  <a:prstClr val="black"/>
                </a:solidFill>
                <a:latin typeface="Calibri" panose="020F0502020204030204" pitchFamily="34" charset="0"/>
                <a:ea typeface="Calibri" panose="020F0502020204030204" pitchFamily="34" charset="0"/>
                <a:sym typeface="Wingdings" panose="05000000000000000000" pitchFamily="2" charset="2"/>
              </a:rPr>
              <a:t>Schwamen</a:t>
            </a:r>
            <a:r>
              <a:rPr lang="de-CH" sz="2000">
                <a:solidFill>
                  <a:prstClr val="black"/>
                </a:solidFill>
                <a:latin typeface="Calibri" panose="020F0502020204030204" pitchFamily="34" charset="0"/>
                <a:ea typeface="Calibri" panose="020F0502020204030204" pitchFamily="34" charset="0"/>
                <a:sym typeface="Wingdings" panose="05000000000000000000" pitchFamily="2" charset="2"/>
              </a:rPr>
              <a:t> (PS), Simon Rohner (Sek I), Mike Bochmann Grob (Sek II)</a:t>
            </a:r>
            <a:endParaRPr lang="de-CH" sz="2000">
              <a:solidFill>
                <a:prstClr val="black"/>
              </a:solidFill>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de-CH" sz="2000" b="1">
                <a:solidFill>
                  <a:prstClr val="black"/>
                </a:solidFill>
                <a:latin typeface="Calibri" panose="020F0502020204030204" pitchFamily="34" charset="0"/>
                <a:ea typeface="Calibri" panose="020F0502020204030204" pitchFamily="34" charset="0"/>
              </a:rPr>
              <a:t>LP-/FP-Vertretung in Nutzungsausschuss von Bauprojekten:</a:t>
            </a:r>
            <a:r>
              <a:rPr lang="de-CH" sz="2000">
                <a:solidFill>
                  <a:prstClr val="black"/>
                </a:solidFill>
                <a:latin typeface="Calibri" panose="020F0502020204030204" pitchFamily="34" charset="0"/>
                <a:ea typeface="Calibri" panose="020F0502020204030204" pitchFamily="34" charset="0"/>
              </a:rPr>
              <a:t> von KV am Standort mandatiert; zusätzlich zur Vertretung der jeweiligen SL</a:t>
            </a:r>
          </a:p>
          <a:p>
            <a:pPr>
              <a:buFont typeface="Wingdings" panose="05000000000000000000" pitchFamily="2" charset="2"/>
              <a:buChar char="ð"/>
            </a:pPr>
            <a:r>
              <a:rPr lang="de-CH" sz="2000">
                <a:solidFill>
                  <a:prstClr val="black"/>
                </a:solidFill>
                <a:latin typeface="Calibri" panose="020F0502020204030204" pitchFamily="34" charset="0"/>
                <a:ea typeface="Calibri" panose="020F0502020204030204" pitchFamily="34" charset="0"/>
                <a:sym typeface="Wingdings" panose="05000000000000000000" pitchFamily="2" charset="2"/>
              </a:rPr>
              <a:t>  z.B. Nutzerausschuss «Neubau Schule </a:t>
            </a:r>
            <a:r>
              <a:rPr lang="de-CH" sz="2000" err="1">
                <a:solidFill>
                  <a:prstClr val="black"/>
                </a:solidFill>
                <a:latin typeface="Calibri" panose="020F0502020204030204" pitchFamily="34" charset="0"/>
                <a:ea typeface="Calibri" panose="020F0502020204030204" pitchFamily="34" charset="0"/>
                <a:sym typeface="Wingdings" panose="05000000000000000000" pitchFamily="2" charset="2"/>
              </a:rPr>
              <a:t>Walkeweg</a:t>
            </a:r>
            <a:r>
              <a:rPr lang="de-CH" sz="2000">
                <a:solidFill>
                  <a:prstClr val="black"/>
                </a:solidFill>
                <a:latin typeface="Calibri" panose="020F0502020204030204" pitchFamily="34" charset="0"/>
                <a:ea typeface="Calibri" panose="020F0502020204030204" pitchFamily="34" charset="0"/>
                <a:sym typeface="Wingdings" panose="05000000000000000000" pitchFamily="2" charset="2"/>
              </a:rPr>
              <a:t>»: Marianne Schwegler</a:t>
            </a:r>
          </a:p>
        </p:txBody>
      </p:sp>
    </p:spTree>
    <p:extLst>
      <p:ext uri="{BB962C8B-B14F-4D97-AF65-F5344CB8AC3E}">
        <p14:creationId xmlns:p14="http://schemas.microsoft.com/office/powerpoint/2010/main" val="551832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919536" y="-5684"/>
            <a:ext cx="8136904" cy="1224136"/>
          </a:xfrm>
        </p:spPr>
        <p:txBody>
          <a:bodyPr>
            <a:normAutofit/>
          </a:bodyPr>
          <a:lstStyle/>
          <a:p>
            <a:pPr algn="r"/>
            <a:r>
              <a:rPr lang="de-DE" sz="2000">
                <a:latin typeface="+mn-lt"/>
                <a:cs typeface="Arial" panose="020B0604020202020204" pitchFamily="34" charset="0"/>
              </a:rPr>
              <a:t>Vorstandssitzung 8/24</a:t>
            </a:r>
            <a:endParaRPr lang="de-CH" sz="2000">
              <a:latin typeface="+mn-lt"/>
              <a:cs typeface="Arial" panose="020B0604020202020204" pitchFamily="34" charset="0"/>
            </a:endParaRPr>
          </a:p>
        </p:txBody>
      </p:sp>
      <p:pic>
        <p:nvPicPr>
          <p:cNvPr id="1026" name="Picture 2" descr="C:\Users\g.loehnert\Desktop\Logo KSB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528" y="172997"/>
            <a:ext cx="3105150" cy="866775"/>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2191830" y="1218451"/>
            <a:ext cx="7951515" cy="523220"/>
          </a:xfrm>
          <a:prstGeom prst="rect">
            <a:avLst/>
          </a:prstGeom>
          <a:noFill/>
        </p:spPr>
        <p:txBody>
          <a:bodyPr wrap="square" rtlCol="0">
            <a:spAutoFit/>
          </a:bodyPr>
          <a:lstStyle/>
          <a:p>
            <a:pPr algn="just">
              <a:tabLst>
                <a:tab pos="228600" algn="l"/>
              </a:tabLst>
            </a:pPr>
            <a:r>
              <a:rPr lang="de-CH" sz="2800" b="1">
                <a:solidFill>
                  <a:prstClr val="black"/>
                </a:solidFill>
                <a:latin typeface="Calibri"/>
                <a:ea typeface="Times New Roman" panose="02020603050405020304" pitchFamily="18" charset="0"/>
                <a:cs typeface="Arial" panose="020B0604020202020204" pitchFamily="34" charset="0"/>
              </a:rPr>
              <a:t>3. Schulraum – Was geht? (I, F, D)		</a:t>
            </a:r>
            <a:r>
              <a:rPr lang="de-CH" sz="2800">
                <a:solidFill>
                  <a:prstClr val="black"/>
                </a:solidFill>
                <a:latin typeface="Calibri"/>
                <a:ea typeface="Times New Roman" panose="02020603050405020304" pitchFamily="18" charset="0"/>
                <a:cs typeface="Arial" panose="020B0604020202020204" pitchFamily="34" charset="0"/>
              </a:rPr>
              <a:t>45 Min.</a:t>
            </a:r>
            <a:endParaRPr lang="de-CH" sz="2800">
              <a:solidFill>
                <a:prstClr val="black"/>
              </a:solidFill>
              <a:latin typeface="Calibri"/>
              <a:ea typeface="Times New Roman" panose="02020603050405020304" pitchFamily="18" charset="0"/>
              <a:cs typeface="Times New Roman" panose="02020603050405020304" pitchFamily="18" charset="0"/>
            </a:endParaRPr>
          </a:p>
        </p:txBody>
      </p:sp>
      <p:graphicFrame>
        <p:nvGraphicFramePr>
          <p:cNvPr id="5" name="Tabelle 4">
            <a:extLst>
              <a:ext uri="{FF2B5EF4-FFF2-40B4-BE49-F238E27FC236}">
                <a16:creationId xmlns:a16="http://schemas.microsoft.com/office/drawing/2014/main" id="{955F319C-3B34-D145-917E-A6DBDBFA06FD}"/>
              </a:ext>
            </a:extLst>
          </p:cNvPr>
          <p:cNvGraphicFramePr>
            <a:graphicFrameLocks noGrp="1"/>
          </p:cNvGraphicFramePr>
          <p:nvPr/>
        </p:nvGraphicFramePr>
        <p:xfrm>
          <a:off x="2266949" y="1945639"/>
          <a:ext cx="7733220" cy="3720148"/>
        </p:xfrm>
        <a:graphic>
          <a:graphicData uri="http://schemas.openxmlformats.org/drawingml/2006/table">
            <a:tbl>
              <a:tblPr firstRow="1" bandRow="1">
                <a:tableStyleId>{5C22544A-7EE6-4342-B048-85BDC9FD1C3A}</a:tableStyleId>
              </a:tblPr>
              <a:tblGrid>
                <a:gridCol w="1647826">
                  <a:extLst>
                    <a:ext uri="{9D8B030D-6E8A-4147-A177-3AD203B41FA5}">
                      <a16:colId xmlns:a16="http://schemas.microsoft.com/office/drawing/2014/main" val="3017107656"/>
                    </a:ext>
                  </a:extLst>
                </a:gridCol>
                <a:gridCol w="4171950">
                  <a:extLst>
                    <a:ext uri="{9D8B030D-6E8A-4147-A177-3AD203B41FA5}">
                      <a16:colId xmlns:a16="http://schemas.microsoft.com/office/drawing/2014/main" val="2594813898"/>
                    </a:ext>
                  </a:extLst>
                </a:gridCol>
                <a:gridCol w="1913444">
                  <a:extLst>
                    <a:ext uri="{9D8B030D-6E8A-4147-A177-3AD203B41FA5}">
                      <a16:colId xmlns:a16="http://schemas.microsoft.com/office/drawing/2014/main" val="1706851396"/>
                    </a:ext>
                  </a:extLst>
                </a:gridCol>
              </a:tblGrid>
              <a:tr h="541417">
                <a:tc>
                  <a:txBody>
                    <a:bodyPr/>
                    <a:lstStyle/>
                    <a:p>
                      <a:r>
                        <a:rPr lang="de-CH" sz="2000"/>
                        <a:t>Wann?</a:t>
                      </a:r>
                    </a:p>
                  </a:txBody>
                  <a:tcPr anchor="ctr"/>
                </a:tc>
                <a:tc>
                  <a:txBody>
                    <a:bodyPr/>
                    <a:lstStyle/>
                    <a:p>
                      <a:r>
                        <a:rPr lang="de-CH" sz="2000"/>
                        <a:t>Was? - Meilensteine</a:t>
                      </a:r>
                    </a:p>
                  </a:txBody>
                  <a:tcPr anchor="ctr"/>
                </a:tc>
                <a:tc>
                  <a:txBody>
                    <a:bodyPr/>
                    <a:lstStyle/>
                    <a:p>
                      <a:r>
                        <a:rPr lang="de-CH" sz="2000"/>
                        <a:t>Wer? - Player</a:t>
                      </a:r>
                    </a:p>
                  </a:txBody>
                  <a:tcPr anchor="ctr"/>
                </a:tc>
                <a:extLst>
                  <a:ext uri="{0D108BD9-81ED-4DB2-BD59-A6C34878D82A}">
                    <a16:rowId xmlns:a16="http://schemas.microsoft.com/office/drawing/2014/main" val="749641914"/>
                  </a:ext>
                </a:extLst>
              </a:tr>
              <a:tr h="541417">
                <a:tc>
                  <a:txBody>
                    <a:bodyPr/>
                    <a:lstStyle/>
                    <a:p>
                      <a:r>
                        <a:rPr lang="de-CH" b="1"/>
                        <a:t>März 2022</a:t>
                      </a:r>
                    </a:p>
                  </a:txBody>
                  <a:tcPr anchor="ctr"/>
                </a:tc>
                <a:tc>
                  <a:txBody>
                    <a:bodyPr/>
                    <a:lstStyle/>
                    <a:p>
                      <a:r>
                        <a:rPr lang="de-CH" b="1"/>
                        <a:t>GeKo-Antrag «Schulraum»</a:t>
                      </a:r>
                    </a:p>
                  </a:txBody>
                  <a:tcPr anchor="ctr"/>
                </a:tc>
                <a:tc>
                  <a:txBody>
                    <a:bodyPr/>
                    <a:lstStyle/>
                    <a:p>
                      <a:r>
                        <a:rPr lang="de-CH" b="1"/>
                        <a:t>KSBS</a:t>
                      </a:r>
                    </a:p>
                  </a:txBody>
                  <a:tcPr anchor="ctr"/>
                </a:tc>
                <a:extLst>
                  <a:ext uri="{0D108BD9-81ED-4DB2-BD59-A6C34878D82A}">
                    <a16:rowId xmlns:a16="http://schemas.microsoft.com/office/drawing/2014/main" val="4095644490"/>
                  </a:ext>
                </a:extLst>
              </a:tr>
              <a:tr h="541417">
                <a:tc>
                  <a:txBody>
                    <a:bodyPr/>
                    <a:lstStyle/>
                    <a:p>
                      <a:r>
                        <a:rPr lang="de-CH" b="1"/>
                        <a:t>Oktober 2022</a:t>
                      </a:r>
                    </a:p>
                  </a:txBody>
                  <a:tcPr anchor="ctr"/>
                </a:tc>
                <a:tc>
                  <a:txBody>
                    <a:bodyPr/>
                    <a:lstStyle/>
                    <a:p>
                      <a:r>
                        <a:rPr lang="de-CH" b="1"/>
                        <a:t>Antwort des Departementsvorstehers</a:t>
                      </a:r>
                    </a:p>
                  </a:txBody>
                  <a:tcPr anchor="ctr"/>
                </a:tc>
                <a:tc>
                  <a:txBody>
                    <a:bodyPr/>
                    <a:lstStyle/>
                    <a:p>
                      <a:r>
                        <a:rPr lang="de-CH" b="1"/>
                        <a:t>ED</a:t>
                      </a:r>
                    </a:p>
                  </a:txBody>
                  <a:tcPr anchor="ctr"/>
                </a:tc>
                <a:extLst>
                  <a:ext uri="{0D108BD9-81ED-4DB2-BD59-A6C34878D82A}">
                    <a16:rowId xmlns:a16="http://schemas.microsoft.com/office/drawing/2014/main" val="606130358"/>
                  </a:ext>
                </a:extLst>
              </a:tr>
              <a:tr h="541417">
                <a:tc>
                  <a:txBody>
                    <a:bodyPr/>
                    <a:lstStyle/>
                    <a:p>
                      <a:r>
                        <a:rPr lang="de-CH" b="1"/>
                        <a:t>Oktober 2022</a:t>
                      </a:r>
                    </a:p>
                  </a:txBody>
                  <a:tcPr anchor="ctr"/>
                </a:tc>
                <a:tc>
                  <a:txBody>
                    <a:bodyPr/>
                    <a:lstStyle/>
                    <a:p>
                      <a:r>
                        <a:rPr lang="de-CH" b="1"/>
                        <a:t>Doppel-Motion der BKK/BRK für eine langfristige und vorausschauende Schulraumplanung</a:t>
                      </a:r>
                    </a:p>
                  </a:txBody>
                  <a:tcPr anchor="ctr"/>
                </a:tc>
                <a:tc>
                  <a:txBody>
                    <a:bodyPr/>
                    <a:lstStyle/>
                    <a:p>
                      <a:r>
                        <a:rPr lang="de-CH" b="1"/>
                        <a:t>Grosser Rat</a:t>
                      </a:r>
                    </a:p>
                  </a:txBody>
                  <a:tcPr anchor="ctr"/>
                </a:tc>
                <a:extLst>
                  <a:ext uri="{0D108BD9-81ED-4DB2-BD59-A6C34878D82A}">
                    <a16:rowId xmlns:a16="http://schemas.microsoft.com/office/drawing/2014/main" val="2547688583"/>
                  </a:ext>
                </a:extLst>
              </a:tr>
              <a:tr h="541417">
                <a:tc>
                  <a:txBody>
                    <a:bodyPr/>
                    <a:lstStyle/>
                    <a:p>
                      <a:r>
                        <a:rPr lang="de-CH" b="1"/>
                        <a:t>Januar 2023</a:t>
                      </a:r>
                    </a:p>
                  </a:txBody>
                  <a:tcPr anchor="ctr"/>
                </a:tc>
                <a:tc>
                  <a:txBody>
                    <a:bodyPr/>
                    <a:lstStyle/>
                    <a:p>
                      <a:r>
                        <a:rPr lang="de-CH" b="1"/>
                        <a:t>Erste Strategiesitzung Schulraum</a:t>
                      </a:r>
                    </a:p>
                  </a:txBody>
                  <a:tcPr anchor="ctr"/>
                </a:tc>
                <a:tc>
                  <a:txBody>
                    <a:bodyPr/>
                    <a:lstStyle/>
                    <a:p>
                      <a:r>
                        <a:rPr lang="de-CH" b="1"/>
                        <a:t>KSBS/ED</a:t>
                      </a:r>
                    </a:p>
                  </a:txBody>
                  <a:tcPr anchor="ctr"/>
                </a:tc>
                <a:extLst>
                  <a:ext uri="{0D108BD9-81ED-4DB2-BD59-A6C34878D82A}">
                    <a16:rowId xmlns:a16="http://schemas.microsoft.com/office/drawing/2014/main" val="3706162693"/>
                  </a:ext>
                </a:extLst>
              </a:tr>
              <a:tr h="541417">
                <a:tc>
                  <a:txBody>
                    <a:bodyPr/>
                    <a:lstStyle/>
                    <a:p>
                      <a:r>
                        <a:rPr lang="de-CH" b="1"/>
                        <a:t>Juni 2024</a:t>
                      </a:r>
                    </a:p>
                  </a:txBody>
                  <a:tcPr anchor="ctr"/>
                </a:tc>
                <a:tc>
                  <a:txBody>
                    <a:bodyPr/>
                    <a:lstStyle/>
                    <a:p>
                      <a:r>
                        <a:rPr lang="de-CH" b="1"/>
                        <a:t>Kriterienkatalog für Schulraum-Bauprojekte (Riehen/Bettingen)</a:t>
                      </a:r>
                    </a:p>
                  </a:txBody>
                  <a:tcPr anchor="ctr"/>
                </a:tc>
                <a:tc>
                  <a:txBody>
                    <a:bodyPr/>
                    <a:lstStyle/>
                    <a:p>
                      <a:r>
                        <a:rPr lang="de-CH" b="1"/>
                        <a:t>FSS</a:t>
                      </a:r>
                    </a:p>
                  </a:txBody>
                  <a:tcPr anchor="ctr"/>
                </a:tc>
                <a:extLst>
                  <a:ext uri="{0D108BD9-81ED-4DB2-BD59-A6C34878D82A}">
                    <a16:rowId xmlns:a16="http://schemas.microsoft.com/office/drawing/2014/main" val="2823457648"/>
                  </a:ext>
                </a:extLst>
              </a:tr>
            </a:tbl>
          </a:graphicData>
        </a:graphic>
      </p:graphicFrame>
      <p:sp>
        <p:nvSpPr>
          <p:cNvPr id="4" name="Ellipse 3">
            <a:extLst>
              <a:ext uri="{FF2B5EF4-FFF2-40B4-BE49-F238E27FC236}">
                <a16:creationId xmlns:a16="http://schemas.microsoft.com/office/drawing/2014/main" id="{093228BF-DFC4-DF1C-BCA4-080C7189B8BC}"/>
              </a:ext>
            </a:extLst>
          </p:cNvPr>
          <p:cNvSpPr/>
          <p:nvPr/>
        </p:nvSpPr>
        <p:spPr>
          <a:xfrm>
            <a:off x="2219716" y="3571875"/>
            <a:ext cx="7752569" cy="962025"/>
          </a:xfrm>
          <a:prstGeom prst="ellipse">
            <a:avLst/>
          </a:prstGeom>
          <a:no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prstClr val="white"/>
              </a:solidFill>
              <a:latin typeface="Calibri"/>
            </a:endParaRPr>
          </a:p>
        </p:txBody>
      </p:sp>
    </p:spTree>
    <p:extLst>
      <p:ext uri="{BB962C8B-B14F-4D97-AF65-F5344CB8AC3E}">
        <p14:creationId xmlns:p14="http://schemas.microsoft.com/office/powerpoint/2010/main" val="1936394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919536" y="-5684"/>
            <a:ext cx="8136904" cy="1224136"/>
          </a:xfrm>
        </p:spPr>
        <p:txBody>
          <a:bodyPr>
            <a:normAutofit/>
          </a:bodyPr>
          <a:lstStyle/>
          <a:p>
            <a:pPr algn="r"/>
            <a:r>
              <a:rPr lang="de-DE" sz="2000">
                <a:latin typeface="+mn-lt"/>
                <a:cs typeface="Arial" panose="020B0604020202020204" pitchFamily="34" charset="0"/>
              </a:rPr>
              <a:t>Vorstandssitzung 8/24</a:t>
            </a:r>
            <a:endParaRPr lang="de-CH" sz="2000">
              <a:latin typeface="+mn-lt"/>
              <a:cs typeface="Arial" panose="020B0604020202020204" pitchFamily="34" charset="0"/>
            </a:endParaRPr>
          </a:p>
        </p:txBody>
      </p:sp>
      <p:pic>
        <p:nvPicPr>
          <p:cNvPr id="1026" name="Picture 2" descr="C:\Users\g.loehnert\Desktop\Logo KSB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528" y="172997"/>
            <a:ext cx="3105150" cy="866775"/>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2191830" y="1218451"/>
            <a:ext cx="7951515" cy="523220"/>
          </a:xfrm>
          <a:prstGeom prst="rect">
            <a:avLst/>
          </a:prstGeom>
          <a:noFill/>
        </p:spPr>
        <p:txBody>
          <a:bodyPr wrap="square" rtlCol="0">
            <a:spAutoFit/>
          </a:bodyPr>
          <a:lstStyle/>
          <a:p>
            <a:pPr algn="just">
              <a:tabLst>
                <a:tab pos="228600" algn="l"/>
              </a:tabLst>
            </a:pPr>
            <a:r>
              <a:rPr lang="de-CH" sz="2800" b="1">
                <a:solidFill>
                  <a:prstClr val="black"/>
                </a:solidFill>
                <a:latin typeface="Calibri"/>
                <a:ea typeface="Times New Roman" panose="02020603050405020304" pitchFamily="18" charset="0"/>
                <a:cs typeface="Arial" panose="020B0604020202020204" pitchFamily="34" charset="0"/>
              </a:rPr>
              <a:t>3. Schulraum – Was geht? (I, F, D)		</a:t>
            </a:r>
            <a:r>
              <a:rPr lang="de-CH" sz="2800">
                <a:solidFill>
                  <a:prstClr val="black"/>
                </a:solidFill>
                <a:latin typeface="Calibri"/>
                <a:ea typeface="Times New Roman" panose="02020603050405020304" pitchFamily="18" charset="0"/>
                <a:cs typeface="Arial" panose="020B0604020202020204" pitchFamily="34" charset="0"/>
              </a:rPr>
              <a:t>45 Min.</a:t>
            </a:r>
            <a:endParaRPr lang="de-CH" sz="2800">
              <a:solidFill>
                <a:prstClr val="black"/>
              </a:solidFill>
              <a:latin typeface="Calibri"/>
              <a:ea typeface="Times New Roman" panose="02020603050405020304" pitchFamily="18" charset="0"/>
              <a:cs typeface="Times New Roman" panose="02020603050405020304" pitchFamily="18" charset="0"/>
            </a:endParaRPr>
          </a:p>
        </p:txBody>
      </p:sp>
      <p:sp>
        <p:nvSpPr>
          <p:cNvPr id="11" name="Textfeld 10">
            <a:extLst>
              <a:ext uri="{FF2B5EF4-FFF2-40B4-BE49-F238E27FC236}">
                <a16:creationId xmlns:a16="http://schemas.microsoft.com/office/drawing/2014/main" id="{B670CC5F-AA6C-DB1C-7F78-B893F9A9802D}"/>
              </a:ext>
            </a:extLst>
          </p:cNvPr>
          <p:cNvSpPr txBox="1"/>
          <p:nvPr/>
        </p:nvSpPr>
        <p:spPr>
          <a:xfrm>
            <a:off x="2191830" y="2290227"/>
            <a:ext cx="7951515" cy="400110"/>
          </a:xfrm>
          <a:prstGeom prst="rect">
            <a:avLst/>
          </a:prstGeom>
          <a:noFill/>
        </p:spPr>
        <p:txBody>
          <a:bodyPr wrap="square">
            <a:spAutoFit/>
          </a:bodyPr>
          <a:lstStyle/>
          <a:p>
            <a:pPr algn="just"/>
            <a:r>
              <a:rPr lang="de-CH" sz="2000" b="1">
                <a:solidFill>
                  <a:prstClr val="black"/>
                </a:solidFill>
                <a:latin typeface="Calibri"/>
                <a:ea typeface="Times New Roman" panose="02020603050405020304" pitchFamily="18" charset="0"/>
                <a:cs typeface="Arial" panose="020B0604020202020204" pitchFamily="34" charset="0"/>
              </a:rPr>
              <a:t>Politische Geschäfte im Grossen Rat der letzten drei Jahre</a:t>
            </a:r>
            <a:endParaRPr lang="de-CH" sz="2800" b="1">
              <a:solidFill>
                <a:prstClr val="black"/>
              </a:solidFill>
              <a:latin typeface="Calibri"/>
              <a:ea typeface="Times New Roman" panose="02020603050405020304" pitchFamily="18" charset="0"/>
              <a:cs typeface="Times New Roman" panose="02020603050405020304" pitchFamily="18" charset="0"/>
            </a:endParaRPr>
          </a:p>
        </p:txBody>
      </p:sp>
      <p:pic>
        <p:nvPicPr>
          <p:cNvPr id="5" name="Grafik 4">
            <a:extLst>
              <a:ext uri="{FF2B5EF4-FFF2-40B4-BE49-F238E27FC236}">
                <a16:creationId xmlns:a16="http://schemas.microsoft.com/office/drawing/2014/main" id="{07E86A3F-E8F2-BDFE-163B-77E698B15739}"/>
              </a:ext>
            </a:extLst>
          </p:cNvPr>
          <p:cNvPicPr>
            <a:picLocks noChangeAspect="1"/>
          </p:cNvPicPr>
          <p:nvPr/>
        </p:nvPicPr>
        <p:blipFill>
          <a:blip r:embed="rId4"/>
          <a:stretch>
            <a:fillRect/>
          </a:stretch>
        </p:blipFill>
        <p:spPr>
          <a:xfrm>
            <a:off x="2280068" y="2659559"/>
            <a:ext cx="7073482" cy="4014825"/>
          </a:xfrm>
          <a:prstGeom prst="rect">
            <a:avLst/>
          </a:prstGeom>
        </p:spPr>
      </p:pic>
      <mc:AlternateContent xmlns:mc="http://schemas.openxmlformats.org/markup-compatibility/2006">
        <mc:Choice xmlns:p14="http://schemas.microsoft.com/office/powerpoint/2010/main" Requires="p14">
          <p:contentPart p14:bwMode="auto" r:id="rId5">
            <p14:nvContentPartPr>
              <p14:cNvPr id="6" name="Freihand 5">
                <a:extLst>
                  <a:ext uri="{FF2B5EF4-FFF2-40B4-BE49-F238E27FC236}">
                    <a16:creationId xmlns:a16="http://schemas.microsoft.com/office/drawing/2014/main" id="{17C8F3CA-262B-A6D5-1CAF-8C6A0274577F}"/>
                  </a:ext>
                </a:extLst>
              </p14:cNvPr>
              <p14:cNvContentPartPr/>
              <p14:nvPr/>
            </p14:nvContentPartPr>
            <p14:xfrm>
              <a:off x="2437950" y="4875750"/>
              <a:ext cx="6426000" cy="360"/>
            </p14:xfrm>
          </p:contentPart>
        </mc:Choice>
        <mc:Fallback>
          <p:pic>
            <p:nvPicPr>
              <p:cNvPr id="6" name="Freihand 5">
                <a:extLst>
                  <a:ext uri="{FF2B5EF4-FFF2-40B4-BE49-F238E27FC236}">
                    <a16:creationId xmlns:a16="http://schemas.microsoft.com/office/drawing/2014/main" id="{17C8F3CA-262B-A6D5-1CAF-8C6A0274577F}"/>
                  </a:ext>
                </a:extLst>
              </p:cNvPr>
              <p:cNvPicPr/>
              <p:nvPr/>
            </p:nvPicPr>
            <p:blipFill>
              <a:blip r:embed="rId6"/>
              <a:stretch>
                <a:fillRect/>
              </a:stretch>
            </p:blipFill>
            <p:spPr>
              <a:xfrm>
                <a:off x="2383950" y="4767750"/>
                <a:ext cx="6533640" cy="21600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7" name="Freihand 6">
                <a:extLst>
                  <a:ext uri="{FF2B5EF4-FFF2-40B4-BE49-F238E27FC236}">
                    <a16:creationId xmlns:a16="http://schemas.microsoft.com/office/drawing/2014/main" id="{13252953-A32F-7728-18A4-97DC29CC0E16}"/>
                  </a:ext>
                </a:extLst>
              </p14:cNvPr>
              <p14:cNvContentPartPr/>
              <p14:nvPr/>
            </p14:nvContentPartPr>
            <p14:xfrm>
              <a:off x="4657350" y="5047470"/>
              <a:ext cx="4235400" cy="360"/>
            </p14:xfrm>
          </p:contentPart>
        </mc:Choice>
        <mc:Fallback>
          <p:pic>
            <p:nvPicPr>
              <p:cNvPr id="7" name="Freihand 6">
                <a:extLst>
                  <a:ext uri="{FF2B5EF4-FFF2-40B4-BE49-F238E27FC236}">
                    <a16:creationId xmlns:a16="http://schemas.microsoft.com/office/drawing/2014/main" id="{13252953-A32F-7728-18A4-97DC29CC0E16}"/>
                  </a:ext>
                </a:extLst>
              </p:cNvPr>
              <p:cNvPicPr/>
              <p:nvPr/>
            </p:nvPicPr>
            <p:blipFill>
              <a:blip r:embed="rId8"/>
              <a:stretch>
                <a:fillRect/>
              </a:stretch>
            </p:blipFill>
            <p:spPr>
              <a:xfrm>
                <a:off x="4603350" y="4939470"/>
                <a:ext cx="4343040" cy="21600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8" name="Freihand 7">
                <a:extLst>
                  <a:ext uri="{FF2B5EF4-FFF2-40B4-BE49-F238E27FC236}">
                    <a16:creationId xmlns:a16="http://schemas.microsoft.com/office/drawing/2014/main" id="{AC0C87BE-5DE5-5AD4-05AC-024BC0DD285F}"/>
                  </a:ext>
                </a:extLst>
              </p14:cNvPr>
              <p14:cNvContentPartPr/>
              <p14:nvPr/>
            </p14:nvContentPartPr>
            <p14:xfrm>
              <a:off x="4667070" y="5266350"/>
              <a:ext cx="4332600" cy="360"/>
            </p14:xfrm>
          </p:contentPart>
        </mc:Choice>
        <mc:Fallback>
          <p:pic>
            <p:nvPicPr>
              <p:cNvPr id="8" name="Freihand 7">
                <a:extLst>
                  <a:ext uri="{FF2B5EF4-FFF2-40B4-BE49-F238E27FC236}">
                    <a16:creationId xmlns:a16="http://schemas.microsoft.com/office/drawing/2014/main" id="{AC0C87BE-5DE5-5AD4-05AC-024BC0DD285F}"/>
                  </a:ext>
                </a:extLst>
              </p:cNvPr>
              <p:cNvPicPr/>
              <p:nvPr/>
            </p:nvPicPr>
            <p:blipFill>
              <a:blip r:embed="rId10"/>
              <a:stretch>
                <a:fillRect/>
              </a:stretch>
            </p:blipFill>
            <p:spPr>
              <a:xfrm>
                <a:off x="4613066" y="5158350"/>
                <a:ext cx="4440249" cy="216000"/>
              </a:xfrm>
              <a:prstGeom prst="rect">
                <a:avLst/>
              </a:prstGeom>
            </p:spPr>
          </p:pic>
        </mc:Fallback>
      </mc:AlternateContent>
    </p:spTree>
    <p:extLst>
      <p:ext uri="{BB962C8B-B14F-4D97-AF65-F5344CB8AC3E}">
        <p14:creationId xmlns:p14="http://schemas.microsoft.com/office/powerpoint/2010/main" val="3549563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1032</Words>
  <Application>Microsoft Office PowerPoint</Application>
  <PresentationFormat>Breitbild</PresentationFormat>
  <Paragraphs>148</Paragraphs>
  <Slides>15</Slides>
  <Notes>13</Notes>
  <HiddenSlides>0</HiddenSlides>
  <MMClips>0</MMClips>
  <ScaleCrop>false</ScaleCrop>
  <HeadingPairs>
    <vt:vector size="6" baseType="variant">
      <vt:variant>
        <vt:lpstr>Verwendete Schriftarten</vt:lpstr>
      </vt:variant>
      <vt:variant>
        <vt:i4>6</vt:i4>
      </vt:variant>
      <vt:variant>
        <vt:lpstr>Design</vt:lpstr>
      </vt:variant>
      <vt:variant>
        <vt:i4>2</vt:i4>
      </vt:variant>
      <vt:variant>
        <vt:lpstr>Folientitel</vt:lpstr>
      </vt:variant>
      <vt:variant>
        <vt:i4>15</vt:i4>
      </vt:variant>
    </vt:vector>
  </HeadingPairs>
  <TitlesOfParts>
    <vt:vector size="23" baseType="lpstr">
      <vt:lpstr>Aptos</vt:lpstr>
      <vt:lpstr>Aptos Display</vt:lpstr>
      <vt:lpstr>Arial</vt:lpstr>
      <vt:lpstr>Calibri</vt:lpstr>
      <vt:lpstr>Calibri (Textkörper)</vt:lpstr>
      <vt:lpstr>Wingdings</vt:lpstr>
      <vt:lpstr>Office</vt:lpstr>
      <vt:lpstr>Larissa</vt:lpstr>
      <vt:lpstr>PowerPoint-Präsentation</vt:lpstr>
      <vt:lpstr>Vorstandssitzung 8/24</vt:lpstr>
      <vt:lpstr>Vorstandssitzung 8/24</vt:lpstr>
      <vt:lpstr>PowerPoint-Präsentation</vt:lpstr>
      <vt:lpstr>Vorstandssitzung 8/24</vt:lpstr>
      <vt:lpstr>Vorstandssitzung 8/24</vt:lpstr>
      <vt:lpstr>Vorstandssitzung 8/24</vt:lpstr>
      <vt:lpstr>Vorstandssitzung 8/24</vt:lpstr>
      <vt:lpstr>Vorstandssitzung 8/24</vt:lpstr>
      <vt:lpstr>Vorstandssitzung 8/24</vt:lpstr>
      <vt:lpstr>Vorstandssitzung 8/24</vt:lpstr>
      <vt:lpstr>Vorstandssitzung 8/24</vt:lpstr>
      <vt:lpstr>Vorstandssitzung 8/24</vt:lpstr>
      <vt:lpstr>Vorstandssitzung 8/24</vt:lpstr>
      <vt:lpstr>Vorstandssitzung 8/24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Mike Bochmann</dc:creator>
  <cp:lastModifiedBy>Mike Bochmann</cp:lastModifiedBy>
  <cp:revision>1</cp:revision>
  <dcterms:created xsi:type="dcterms:W3CDTF">2024-10-26T13:19:36Z</dcterms:created>
  <dcterms:modified xsi:type="dcterms:W3CDTF">2024-10-26T13:20:55Z</dcterms:modified>
</cp:coreProperties>
</file>